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3" r:id="rId4"/>
    <p:sldId id="275" r:id="rId5"/>
    <p:sldId id="271" r:id="rId6"/>
    <p:sldId id="272" r:id="rId7"/>
    <p:sldId id="258" r:id="rId8"/>
    <p:sldId id="276" r:id="rId9"/>
    <p:sldId id="260" r:id="rId10"/>
    <p:sldId id="259" r:id="rId11"/>
    <p:sldId id="278" r:id="rId12"/>
    <p:sldId id="277" r:id="rId13"/>
    <p:sldId id="262" r:id="rId14"/>
    <p:sldId id="279" r:id="rId15"/>
    <p:sldId id="264" r:id="rId16"/>
    <p:sldId id="280" r:id="rId17"/>
    <p:sldId id="265" r:id="rId18"/>
    <p:sldId id="266" r:id="rId19"/>
    <p:sldId id="281" r:id="rId20"/>
    <p:sldId id="299" r:id="rId21"/>
    <p:sldId id="298" r:id="rId22"/>
    <p:sldId id="282" r:id="rId23"/>
    <p:sldId id="283" r:id="rId24"/>
    <p:sldId id="268" r:id="rId25"/>
    <p:sldId id="269" r:id="rId26"/>
    <p:sldId id="284" r:id="rId27"/>
    <p:sldId id="285" r:id="rId28"/>
    <p:sldId id="286" r:id="rId29"/>
    <p:sldId id="302" r:id="rId30"/>
    <p:sldId id="288" r:id="rId31"/>
    <p:sldId id="287" r:id="rId32"/>
    <p:sldId id="291" r:id="rId33"/>
    <p:sldId id="292" r:id="rId34"/>
    <p:sldId id="293" r:id="rId35"/>
    <p:sldId id="294" r:id="rId36"/>
    <p:sldId id="303" r:id="rId37"/>
    <p:sldId id="300" r:id="rId38"/>
    <p:sldId id="295" r:id="rId39"/>
    <p:sldId id="296" r:id="rId40"/>
    <p:sldId id="274"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67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72EF8FA-F459-4AF8-9FF9-CCA1113DB88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xmlns="" id="{A156C1EF-7EF8-4396-9F1D-392904A5A1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xmlns="" id="{F7CD2089-2FD4-45FF-8837-18F5037E4F2F}"/>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5" name="页脚占位符 4">
            <a:extLst>
              <a:ext uri="{FF2B5EF4-FFF2-40B4-BE49-F238E27FC236}">
                <a16:creationId xmlns:a16="http://schemas.microsoft.com/office/drawing/2014/main" xmlns="" id="{C287B8A2-76A3-433E-8F45-EB72FE0B4C5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B9854E6E-25F8-4F4C-B0AC-D329F2E0AB90}"/>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87611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4B706C-4A31-4539-B1B1-BFCD0CD18013}"/>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70CC2702-0FF0-4BAB-95BB-53EAE6589953}"/>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2FAF2CEF-EE60-4757-8741-95888464B17B}"/>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5" name="页脚占位符 4">
            <a:extLst>
              <a:ext uri="{FF2B5EF4-FFF2-40B4-BE49-F238E27FC236}">
                <a16:creationId xmlns:a16="http://schemas.microsoft.com/office/drawing/2014/main" xmlns="" id="{CA0CAFE7-CE18-4D82-8708-863F194AF9E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526E90D7-1AE2-4050-8FEC-DD8D0D79682F}"/>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1980651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8D677D11-FC08-4606-9E4D-32E69A8188C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1B5A14D0-2633-4968-8117-1F9DB6225029}"/>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7E8AB683-28A6-444F-8144-A01D96E940C3}"/>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5" name="页脚占位符 4">
            <a:extLst>
              <a:ext uri="{FF2B5EF4-FFF2-40B4-BE49-F238E27FC236}">
                <a16:creationId xmlns:a16="http://schemas.microsoft.com/office/drawing/2014/main" xmlns="" id="{E6B9B91F-E79F-4D72-BCA9-0863BACC7C8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0EC6E8CA-3092-422D-8777-B8FBA00898ED}"/>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901891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AE9467D-A8AE-4069-AFEA-05C9A81AFA9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FEEAB38B-D244-4E66-8A91-4DE19F07B79B}"/>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CFB8C7E6-D0EA-44A9-A7C7-F38AD915F59F}"/>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5" name="页脚占位符 4">
            <a:extLst>
              <a:ext uri="{FF2B5EF4-FFF2-40B4-BE49-F238E27FC236}">
                <a16:creationId xmlns:a16="http://schemas.microsoft.com/office/drawing/2014/main" xmlns="" id="{3ADFF8DA-761B-48E1-B4D5-A8BC19AA1B1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18ED07E0-0EEB-4298-B33F-8EEFFDF35AB8}"/>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32246471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4E2AE92-C702-4964-BC80-7F7184E60AE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xmlns="" id="{791AD5FB-34F6-41DB-9E00-3FF39AF4AF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xmlns="" id="{68935F5D-4CBD-4A8C-AEE1-6707DA034BAE}"/>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5" name="页脚占位符 4">
            <a:extLst>
              <a:ext uri="{FF2B5EF4-FFF2-40B4-BE49-F238E27FC236}">
                <a16:creationId xmlns:a16="http://schemas.microsoft.com/office/drawing/2014/main" xmlns="" id="{9726864C-FED2-4AA4-A8AD-C97B5B117A8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DBAAB03F-0851-4B4B-B787-C100BC3B529F}"/>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3704423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C867D53-58AD-4EE2-ADB2-AAE3747DE79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DAD84BBA-4A3D-4055-BAFE-8DFB9B1F6DFF}"/>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xmlns="" id="{29377979-6935-4A72-B2DF-A19CA8E0230C}"/>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xmlns="" id="{00B77DCA-9E7C-4302-B5ED-7CE4477B608B}"/>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6" name="页脚占位符 5">
            <a:extLst>
              <a:ext uri="{FF2B5EF4-FFF2-40B4-BE49-F238E27FC236}">
                <a16:creationId xmlns:a16="http://schemas.microsoft.com/office/drawing/2014/main" xmlns="" id="{3953E598-365F-4852-AD45-C5EB1B54CAD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8D106EB3-F65B-484D-A08D-5654EF68EEDD}"/>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1478758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6CE1F737-0AAB-407E-988D-32A0116E5CC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7D2DA955-9DD0-432B-B92C-0BD5656C9D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xmlns="" id="{6E52C52C-BCDB-4A42-AADD-36F612A0172C}"/>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xmlns="" id="{069B7A33-4832-44E2-89FB-69C3800844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xmlns="" id="{4DAE0142-361A-4E4D-B432-89DC1F391DE2}"/>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xmlns="" id="{D28D782A-AD15-4A4D-8EFC-98CECD0C86DF}"/>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8" name="页脚占位符 7">
            <a:extLst>
              <a:ext uri="{FF2B5EF4-FFF2-40B4-BE49-F238E27FC236}">
                <a16:creationId xmlns:a16="http://schemas.microsoft.com/office/drawing/2014/main" xmlns="" id="{27AD9395-7D2B-41C5-95F1-DEE248960F5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xmlns="" id="{2CF65814-4F7E-479E-82DB-F576A8E89202}"/>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32542085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D483162-7D63-472F-B329-85D6A590378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xmlns="" id="{47615568-0264-41F6-9BB4-90DAAE9955FC}"/>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4" name="页脚占位符 3">
            <a:extLst>
              <a:ext uri="{FF2B5EF4-FFF2-40B4-BE49-F238E27FC236}">
                <a16:creationId xmlns:a16="http://schemas.microsoft.com/office/drawing/2014/main" xmlns="" id="{DC136B06-DE87-4070-9F92-AC0CF99CF73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xmlns="" id="{AE77381B-4382-4010-8BC3-A6CC9A8CC0D1}"/>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2434385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8E6053E7-98E5-470A-8D47-91270C369381}"/>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3" name="页脚占位符 2">
            <a:extLst>
              <a:ext uri="{FF2B5EF4-FFF2-40B4-BE49-F238E27FC236}">
                <a16:creationId xmlns:a16="http://schemas.microsoft.com/office/drawing/2014/main" xmlns="" id="{45CC598F-89D8-4007-80D0-0A9874AB80A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xmlns="" id="{92B7BC2A-2853-4D2D-8435-C07F5C4A7049}"/>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971627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384A7CB-A1D1-4BA1-83FA-934A5856946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8C3E8B34-1C78-40AD-992A-1F07F49179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xmlns="" id="{F593B1D4-92E4-4B03-800D-F7B52C6FF9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29DE0476-D411-4AD9-83A3-11558616A62B}"/>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6" name="页脚占位符 5">
            <a:extLst>
              <a:ext uri="{FF2B5EF4-FFF2-40B4-BE49-F238E27FC236}">
                <a16:creationId xmlns:a16="http://schemas.microsoft.com/office/drawing/2014/main" xmlns="" id="{A71AFFF4-80A4-47DC-B310-144C6E8082B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10FC5F49-0F3A-4727-89E6-D1FBE69723EC}"/>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1387612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8AA6CAF-AA28-44A2-BA10-CE513BD0E72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223C464E-F988-4634-9BD8-593DF4A3C2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xmlns="" id="{8F6D6D25-B858-470C-BAEA-46B5717B48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FCCA2334-6066-4660-8819-B088F2C292BD}"/>
              </a:ext>
            </a:extLst>
          </p:cNvPr>
          <p:cNvSpPr>
            <a:spLocks noGrp="1"/>
          </p:cNvSpPr>
          <p:nvPr>
            <p:ph type="dt" sz="half" idx="10"/>
          </p:nvPr>
        </p:nvSpPr>
        <p:spPr/>
        <p:txBody>
          <a:bodyPr/>
          <a:lstStyle/>
          <a:p>
            <a:fld id="{84878ADB-380E-4A56-9F33-19D2324D7351}" type="datetimeFigureOut">
              <a:rPr lang="zh-CN" altLang="en-US" smtClean="0"/>
              <a:t>2019/4/3 Wed</a:t>
            </a:fld>
            <a:endParaRPr lang="zh-CN" altLang="en-US"/>
          </a:p>
        </p:txBody>
      </p:sp>
      <p:sp>
        <p:nvSpPr>
          <p:cNvPr id="6" name="页脚占位符 5">
            <a:extLst>
              <a:ext uri="{FF2B5EF4-FFF2-40B4-BE49-F238E27FC236}">
                <a16:creationId xmlns:a16="http://schemas.microsoft.com/office/drawing/2014/main" xmlns="" id="{24141E55-3E80-4890-83CD-88CDCFF064B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C684B47E-A751-4326-9847-31AE7D2C2A9C}"/>
              </a:ext>
            </a:extLst>
          </p:cNvPr>
          <p:cNvSpPr>
            <a:spLocks noGrp="1"/>
          </p:cNvSpPr>
          <p:nvPr>
            <p:ph type="sldNum" sz="quarter" idx="12"/>
          </p:nvPr>
        </p:nvSpPr>
        <p:spPr/>
        <p:txBody>
          <a:body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975618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xmlns="" id="{AB3C73FB-ABBB-4FE4-A979-2956EA54A2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xmlns="" id="{2B79B7CE-F6E7-4B01-8E5D-4C35B7B853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9AC42DB9-2E6B-4789-BDFB-EDE7E32E73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878ADB-380E-4A56-9F33-19D2324D7351}" type="datetimeFigureOut">
              <a:rPr lang="zh-CN" altLang="en-US" smtClean="0"/>
              <a:t>2019/4/3 Wed</a:t>
            </a:fld>
            <a:endParaRPr lang="zh-CN" altLang="en-US"/>
          </a:p>
        </p:txBody>
      </p:sp>
      <p:sp>
        <p:nvSpPr>
          <p:cNvPr id="5" name="页脚占位符 4">
            <a:extLst>
              <a:ext uri="{FF2B5EF4-FFF2-40B4-BE49-F238E27FC236}">
                <a16:creationId xmlns:a16="http://schemas.microsoft.com/office/drawing/2014/main" xmlns="" id="{EF0BB782-BA8E-4AE3-8D9B-446173F9ED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xmlns="" id="{2A5DC7B5-72C1-4FC4-B89E-ACC3746876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DCC405-C76C-48EB-A63E-B875CE79D353}" type="slidenum">
              <a:rPr lang="zh-CN" altLang="en-US" smtClean="0"/>
              <a:t>‹#›</a:t>
            </a:fld>
            <a:endParaRPr lang="zh-CN" altLang="en-US"/>
          </a:p>
        </p:txBody>
      </p:sp>
    </p:spTree>
    <p:extLst>
      <p:ext uri="{BB962C8B-B14F-4D97-AF65-F5344CB8AC3E}">
        <p14:creationId xmlns:p14="http://schemas.microsoft.com/office/powerpoint/2010/main" val="42590183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www.cnblogs.com/max198727/p/3696530.html"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s://www.cnblogs.com/YiXiaoZhou/p/5998153.html" TargetMode="External"/><Relationship Id="rId3" Type="http://schemas.openxmlformats.org/officeDocument/2006/relationships/hyperlink" Target="https://blog.csdn.net/guoyunfei20/article/details/78122504" TargetMode="External"/><Relationship Id="rId7" Type="http://schemas.openxmlformats.org/officeDocument/2006/relationships/hyperlink" Target="http://www.cvlibs.net/datasets/kitti/index.php" TargetMode="External"/><Relationship Id="rId2" Type="http://schemas.openxmlformats.org/officeDocument/2006/relationships/hyperlink" Target="https://blog.csdn.net/xingwei_09/article/details/79148294" TargetMode="External"/><Relationship Id="rId1" Type="http://schemas.openxmlformats.org/officeDocument/2006/relationships/slideLayout" Target="../slideLayouts/slideLayout2.xml"/><Relationship Id="rId6" Type="http://schemas.openxmlformats.org/officeDocument/2006/relationships/hyperlink" Target="https://www.cityscapes-dataset.com/examples/" TargetMode="External"/><Relationship Id="rId11" Type="http://schemas.openxmlformats.org/officeDocument/2006/relationships/hyperlink" Target="http://www.cnblogs.com/max198727/p/3696530.html" TargetMode="External"/><Relationship Id="rId5" Type="http://schemas.openxmlformats.org/officeDocument/2006/relationships/hyperlink" Target="https://www.cnblogs.com/geekvc/p/6657369.html" TargetMode="External"/><Relationship Id="rId10" Type="http://schemas.openxmlformats.org/officeDocument/2006/relationships/hyperlink" Target="https://en.wikipedia.org/wiki/Potts_model" TargetMode="External"/><Relationship Id="rId4" Type="http://schemas.openxmlformats.org/officeDocument/2006/relationships/hyperlink" Target="https://blog.csdn.net/weixin_35653315/article/details/71028523" TargetMode="External"/><Relationship Id="rId9" Type="http://schemas.openxmlformats.org/officeDocument/2006/relationships/hyperlink" Target="https://blog.csdn.net/WADuan2/article/details/79529900"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6BF7F46-E7FD-4FF9-A555-D907FC74BF9D}"/>
              </a:ext>
            </a:extLst>
          </p:cNvPr>
          <p:cNvSpPr>
            <a:spLocks noGrp="1"/>
          </p:cNvSpPr>
          <p:nvPr>
            <p:ph type="ctrTitle"/>
          </p:nvPr>
        </p:nvSpPr>
        <p:spPr>
          <a:xfrm>
            <a:off x="1524000" y="2571335"/>
            <a:ext cx="9144000" cy="2387600"/>
          </a:xfrm>
        </p:spPr>
        <p:txBody>
          <a:bodyPr>
            <a:normAutofit fontScale="90000"/>
          </a:bodyPr>
          <a:lstStyle/>
          <a:p>
            <a:r>
              <a:rPr lang="en-US" altLang="zh-CN" dirty="0" err="1"/>
              <a:t>TorontoCity</a:t>
            </a:r>
            <a:r>
              <a:rPr lang="en-US" altLang="zh-CN" dirty="0"/>
              <a:t>: Seeing the World with a Million Eyes</a:t>
            </a:r>
            <a:br>
              <a:rPr lang="en-US" altLang="zh-CN" dirty="0"/>
            </a:br>
            <a:endParaRPr lang="zh-CN" altLang="en-US" dirty="0"/>
          </a:p>
        </p:txBody>
      </p:sp>
    </p:spTree>
    <p:extLst>
      <p:ext uri="{BB962C8B-B14F-4D97-AF65-F5344CB8AC3E}">
        <p14:creationId xmlns:p14="http://schemas.microsoft.com/office/powerpoint/2010/main" val="3988437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2.Related Work</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4689575"/>
          </a:xfrm>
        </p:spPr>
        <p:txBody>
          <a:bodyPr>
            <a:normAutofit/>
          </a:bodyPr>
          <a:lstStyle/>
          <a:p>
            <a:r>
              <a:rPr lang="en-US" altLang="zh-CN" sz="2000" dirty="0"/>
              <a:t>Automatic mapping, reconstruction and semantic labeling from urban scenes have been an important topic for many decades. Several benchmarks have been proposed to tackle subsets of these tasks:</a:t>
            </a:r>
          </a:p>
          <a:p>
            <a:pPr>
              <a:buFont typeface="Wingdings" panose="05000000000000000000" pitchFamily="2" charset="2"/>
              <a:buChar char="Ø"/>
            </a:pPr>
            <a:r>
              <a:rPr lang="en-US" altLang="zh-CN" sz="2000" b="1" dirty="0"/>
              <a:t>KITTI [12] </a:t>
            </a:r>
            <a:r>
              <a:rPr lang="en-US" altLang="zh-CN" sz="2000" dirty="0"/>
              <a:t>is composed of stereo</a:t>
            </a:r>
            <a:r>
              <a:rPr lang="zh-CN" altLang="en-US" sz="2000" dirty="0"/>
              <a:t>（立体）</a:t>
            </a:r>
            <a:r>
              <a:rPr lang="en-US" altLang="zh-CN" sz="2000" dirty="0"/>
              <a:t> images and LIDAR data collected from a moving vehicle, and evaluates SLAM, optical ﬂow, stereo and road segmentation tasks.</a:t>
            </a:r>
          </a:p>
          <a:p>
            <a:pPr>
              <a:buFont typeface="Wingdings" panose="05000000000000000000" pitchFamily="2" charset="2"/>
              <a:buChar char="Ø"/>
            </a:pPr>
            <a:r>
              <a:rPr lang="en-US" altLang="zh-CN" sz="2000" b="1" dirty="0"/>
              <a:t>Cityscapes[8]</a:t>
            </a:r>
            <a:r>
              <a:rPr lang="en-US" altLang="zh-CN" sz="2000" dirty="0"/>
              <a:t> focuses on semantic and instance annotations of images captured from a car.</a:t>
            </a:r>
          </a:p>
          <a:p>
            <a:pPr>
              <a:buFont typeface="Wingdings" panose="05000000000000000000" pitchFamily="2" charset="2"/>
              <a:buChar char="Ø"/>
            </a:pPr>
            <a:r>
              <a:rPr lang="en-US" altLang="zh-CN" sz="2000" b="1" dirty="0"/>
              <a:t>Aerial KITTI[21] </a:t>
            </a:r>
            <a:r>
              <a:rPr lang="en-US" altLang="zh-CN" sz="2000" dirty="0"/>
              <a:t>augments the KITTI dataset with aerial imagery of a subset of Karlsruhe to encourage reasoning of semantics from both ground and bird’s eye view.</a:t>
            </a:r>
          </a:p>
          <a:p>
            <a:r>
              <a:rPr lang="en-US" altLang="zh-CN" sz="2000" dirty="0"/>
              <a:t>The photometry community has developed several benchmarks towards urban scene understanding [15,24,30, 25, 20]:</a:t>
            </a:r>
          </a:p>
          <a:p>
            <a:pPr>
              <a:buFont typeface="Wingdings" panose="05000000000000000000" pitchFamily="2" charset="2"/>
              <a:buChar char="Ø"/>
            </a:pPr>
            <a:r>
              <a:rPr lang="en-US" altLang="zh-CN" sz="2000" b="1" dirty="0"/>
              <a:t>TUM-DLR [15] </a:t>
            </a:r>
            <a:r>
              <a:rPr lang="en-US" altLang="zh-CN" sz="2000" dirty="0"/>
              <a:t>and </a:t>
            </a:r>
            <a:r>
              <a:rPr lang="en-US" altLang="zh-CN" sz="2000" b="1" dirty="0"/>
              <a:t>ISPRS Multi-Platform </a:t>
            </a:r>
            <a:r>
              <a:rPr lang="en-US" altLang="zh-CN" sz="2000" dirty="0"/>
              <a:t>[24] benchmarks contain imagery captured through multiple perspectives from UAV</a:t>
            </a:r>
            <a:r>
              <a:rPr lang="zh-CN" altLang="en-US" sz="2000" dirty="0"/>
              <a:t>（无人机）</a:t>
            </a:r>
            <a:r>
              <a:rPr lang="en-US" altLang="zh-CN" sz="2000" dirty="0"/>
              <a:t>, satellite images and handheld cameras. </a:t>
            </a:r>
          </a:p>
          <a:p>
            <a:pPr>
              <a:buFont typeface="Wingdings" panose="05000000000000000000" pitchFamily="2" charset="2"/>
              <a:buChar char="Ø"/>
            </a:pPr>
            <a:r>
              <a:rPr lang="en-US" altLang="zh-CN" sz="2000" b="1" dirty="0"/>
              <a:t>Oxford </a:t>
            </a:r>
            <a:r>
              <a:rPr lang="en-US" altLang="zh-CN" sz="2000" b="1" dirty="0" err="1"/>
              <a:t>RobotCar</a:t>
            </a:r>
            <a:r>
              <a:rPr lang="en-US" altLang="zh-CN" sz="2000" b="1" dirty="0"/>
              <a:t> </a:t>
            </a:r>
            <a:r>
              <a:rPr lang="en-US" altLang="zh-CN" sz="2000" dirty="0"/>
              <a:t>contains lidar point cloud and stereo images captured from a vehicle [20].</a:t>
            </a:r>
          </a:p>
        </p:txBody>
      </p:sp>
    </p:spTree>
    <p:extLst>
      <p:ext uri="{BB962C8B-B14F-4D97-AF65-F5344CB8AC3E}">
        <p14:creationId xmlns:p14="http://schemas.microsoft.com/office/powerpoint/2010/main" val="37242419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2.Related Work</a:t>
            </a:r>
          </a:p>
        </p:txBody>
      </p:sp>
      <p:pic>
        <p:nvPicPr>
          <p:cNvPr id="5" name="内容占位符 4">
            <a:extLst>
              <a:ext uri="{FF2B5EF4-FFF2-40B4-BE49-F238E27FC236}">
                <a16:creationId xmlns:a16="http://schemas.microsoft.com/office/drawing/2014/main" xmlns="" id="{B81AD7D9-1EDB-4D85-93CB-44F25F4430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5383" y="1874793"/>
            <a:ext cx="11361234" cy="4103975"/>
          </a:xfrm>
        </p:spPr>
      </p:pic>
    </p:spTree>
    <p:extLst>
      <p:ext uri="{BB962C8B-B14F-4D97-AF65-F5344CB8AC3E}">
        <p14:creationId xmlns:p14="http://schemas.microsoft.com/office/powerpoint/2010/main" val="4227786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2.Related Work</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55335"/>
          </a:xfrm>
        </p:spPr>
        <p:txBody>
          <a:bodyPr>
            <a:normAutofit/>
          </a:bodyPr>
          <a:lstStyle/>
          <a:p>
            <a:r>
              <a:rPr lang="en-US" altLang="zh-CN" sz="2000" b="1" dirty="0"/>
              <a:t>Shortcomings:</a:t>
            </a:r>
          </a:p>
          <a:p>
            <a:r>
              <a:rPr lang="en-US" altLang="zh-CN" sz="2000" dirty="0"/>
              <a:t>However, these benchmarks do not offer any semantic ground-truth for benchmarking purposes.</a:t>
            </a:r>
          </a:p>
          <a:p>
            <a:r>
              <a:rPr lang="en-US" altLang="zh-CN" sz="2000" dirty="0"/>
              <a:t>Perhaps the most closely related dataset to ours is </a:t>
            </a:r>
            <a:r>
              <a:rPr lang="en-US" altLang="zh-CN" sz="2000" b="1" dirty="0"/>
              <a:t>the ISPRS Urban classiﬁcation </a:t>
            </a:r>
            <a:r>
              <a:rPr lang="en-US" altLang="zh-CN" sz="2000" dirty="0"/>
              <a:t>and building reconstruction benchmark[30], where the task is to extract urban object, such as building, road and trees from both aerial images and airborne </a:t>
            </a:r>
            <a:r>
              <a:rPr lang="en-US" altLang="zh-CN" sz="2000" dirty="0" err="1"/>
              <a:t>laserscanner</a:t>
            </a:r>
            <a:r>
              <a:rPr lang="en-US" altLang="zh-CN" sz="2000" dirty="0"/>
              <a:t> point clouds.</a:t>
            </a:r>
          </a:p>
          <a:p>
            <a:r>
              <a:rPr lang="en-US" altLang="zh-CN" sz="2000" dirty="0"/>
              <a:t>However, this dataset has a relatively small coverage and does not provide ground-view imagery. </a:t>
            </a:r>
            <a:r>
              <a:rPr lang="en-US" altLang="zh-CN" sz="2000" dirty="0" err="1"/>
              <a:t>Incontrast</a:t>
            </a:r>
            <a:r>
              <a:rPr lang="en-US" altLang="zh-CN" sz="2000" dirty="0"/>
              <a:t>, </a:t>
            </a:r>
            <a:r>
              <a:rPr lang="en-US" altLang="zh-CN" sz="2000" dirty="0" err="1"/>
              <a:t>TorontoCity</a:t>
            </a:r>
            <a:r>
              <a:rPr lang="en-US" altLang="zh-CN" sz="2000" dirty="0"/>
              <a:t> is more than two orders of magnitude bigger.</a:t>
            </a:r>
          </a:p>
          <a:p>
            <a:r>
              <a:rPr lang="en-US" altLang="zh-CN" sz="2000" b="1" dirty="0"/>
              <a:t>Others:</a:t>
            </a:r>
          </a:p>
          <a:p>
            <a:r>
              <a:rPr lang="en-US" altLang="zh-CN" sz="2000" dirty="0"/>
              <a:t>A popular alternative is to use synthetic</a:t>
            </a:r>
            <a:r>
              <a:rPr lang="zh-CN" altLang="en-US" sz="2000" dirty="0"/>
              <a:t>（合成）</a:t>
            </a:r>
            <a:r>
              <a:rPr lang="en-US" altLang="zh-CN" sz="2000" dirty="0"/>
              <a:t> data to generate large scale benchmarks [3, 5, 26, 29, 31, 13, 6, 28]. Through 3D synthetic scenes and photo-realistic renderers large-scale datasets can be easily created.</a:t>
            </a:r>
          </a:p>
          <a:p>
            <a:r>
              <a:rPr lang="en-US" altLang="zh-CN" sz="2000" dirty="0"/>
              <a:t>To date, however, these datasets have been focused on a single view of the world. Our input is real-world imagery, and the large-scale 3D models are a high-ﬁdelity modeling of the real world rather than a synthetic scene.</a:t>
            </a:r>
          </a:p>
        </p:txBody>
      </p:sp>
    </p:spTree>
    <p:extLst>
      <p:ext uri="{BB962C8B-B14F-4D97-AF65-F5344CB8AC3E}">
        <p14:creationId xmlns:p14="http://schemas.microsoft.com/office/powerpoint/2010/main" val="836857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3.TorontoCity at a Glimpse</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4823853"/>
          </a:xfrm>
        </p:spPr>
        <p:txBody>
          <a:bodyPr>
            <a:normAutofit/>
          </a:bodyPr>
          <a:lstStyle/>
          <a:p>
            <a:r>
              <a:rPr lang="en-US" altLang="zh-CN" sz="2000" b="1" dirty="0"/>
              <a:t>3.1. Dataset</a:t>
            </a:r>
            <a:endParaRPr lang="en-US" altLang="zh-CN" sz="2000" dirty="0"/>
          </a:p>
          <a:p>
            <a:r>
              <a:rPr lang="en-US" altLang="zh-CN" sz="2000" dirty="0"/>
              <a:t>Fig. 1 depicts some of the data sources that compose our dataset. We now describe the data in more details and refer the reader to Fig. 2 for a comparison against existing datasets.</a:t>
            </a:r>
          </a:p>
          <a:p>
            <a:r>
              <a:rPr lang="en-US" altLang="zh-CN" sz="2000" b="1" dirty="0"/>
              <a:t>Panoramas:</a:t>
            </a:r>
          </a:p>
          <a:p>
            <a:r>
              <a:rPr lang="en-US" altLang="zh-CN" sz="2000" dirty="0"/>
              <a:t>We downloaded Google </a:t>
            </a:r>
            <a:r>
              <a:rPr lang="en-US" altLang="zh-CN" sz="2000" dirty="0" err="1"/>
              <a:t>Streetview</a:t>
            </a:r>
            <a:r>
              <a:rPr lang="en-US" altLang="zh-CN" sz="2000" dirty="0"/>
              <a:t> panoramas [2] that densely populate the GTA. In addition, we crawled the associated metadata</a:t>
            </a:r>
            <a:r>
              <a:rPr lang="zh-CN" altLang="en-US" sz="2000" dirty="0"/>
              <a:t>（元数据）</a:t>
            </a:r>
            <a:r>
              <a:rPr lang="en-US" altLang="zh-CN" sz="2000" dirty="0"/>
              <a:t>, including the geolocation, address and the parameters of the spherical projection, including pitch</a:t>
            </a:r>
            <a:r>
              <a:rPr lang="zh-CN" altLang="en-US" sz="2000" dirty="0"/>
              <a:t>（俯仰角）</a:t>
            </a:r>
            <a:r>
              <a:rPr lang="en-US" altLang="zh-CN" sz="2000" dirty="0"/>
              <a:t>, yaw</a:t>
            </a:r>
            <a:r>
              <a:rPr lang="zh-CN" altLang="en-US" sz="2000" dirty="0"/>
              <a:t>（偏航角）</a:t>
            </a:r>
            <a:r>
              <a:rPr lang="en-US" altLang="zh-CN" sz="2000" dirty="0"/>
              <a:t> and tilt angles</a:t>
            </a:r>
            <a:r>
              <a:rPr lang="zh-CN" altLang="en-US" sz="2000" dirty="0"/>
              <a:t>（倾斜角）</a:t>
            </a:r>
            <a:r>
              <a:rPr lang="en-US" altLang="zh-CN" sz="2000" dirty="0"/>
              <a:t>. </a:t>
            </a:r>
          </a:p>
          <a:p>
            <a:r>
              <a:rPr lang="en-US" altLang="zh-CN" sz="2000" b="1" dirty="0"/>
              <a:t>Aerial Imagery:</a:t>
            </a:r>
          </a:p>
          <a:p>
            <a:r>
              <a:rPr lang="en-US" altLang="zh-CN" sz="2000" dirty="0"/>
              <a:t>We use aerial images with full coverage of the GTA taken in 2009, 2011, 2012 and 2013. Our aerial images have four channels (i.e., RGB and Near infrared</a:t>
            </a:r>
            <a:r>
              <a:rPr lang="zh-CN" altLang="en-US" sz="2000" dirty="0"/>
              <a:t>（近红外）</a:t>
            </a:r>
            <a:r>
              <a:rPr lang="en-US" altLang="zh-CN" sz="2000" dirty="0"/>
              <a:t>.</a:t>
            </a:r>
            <a:r>
              <a:rPr lang="zh-CN" altLang="en-US" sz="2000" dirty="0"/>
              <a:t> </a:t>
            </a:r>
            <a:r>
              <a:rPr lang="en-US" altLang="zh-CN" sz="2000" dirty="0"/>
              <a:t>As is common practice in remote sensing [4], we projected each image to the Universal Transverse Mercator (UTM)17 zone in the WGS84 geodetic datum and tiled the area to 500×500m2 images without overlap. </a:t>
            </a:r>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spTree>
    <p:extLst>
      <p:ext uri="{BB962C8B-B14F-4D97-AF65-F5344CB8AC3E}">
        <p14:creationId xmlns:p14="http://schemas.microsoft.com/office/powerpoint/2010/main" val="30695866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3.TorontoCity at a Glimpse</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4823853"/>
          </a:xfrm>
        </p:spPr>
        <p:txBody>
          <a:bodyPr>
            <a:normAutofit/>
          </a:bodyPr>
          <a:lstStyle/>
          <a:p>
            <a:r>
              <a:rPr lang="en-US" altLang="zh-CN" sz="2000" b="1" dirty="0"/>
              <a:t>3.1. Dataset</a:t>
            </a:r>
            <a:endParaRPr lang="en-US" altLang="zh-CN" sz="2000" dirty="0"/>
          </a:p>
          <a:p>
            <a:r>
              <a:rPr lang="en-US" altLang="zh-CN" sz="2000" b="1" dirty="0"/>
              <a:t>Airborne LIDAR:</a:t>
            </a:r>
          </a:p>
          <a:p>
            <a:r>
              <a:rPr lang="en-US" altLang="zh-CN" sz="2000" dirty="0"/>
              <a:t>We also exploit airborne LIDAR data captured in 2008 with a Leica ALS sensor with a resolution of 6.8 points per m2. The total coverage is 22 km2. All of the points are also geo-referenced and projected to the UTM17 Zone in WGS84 geodetic datum.</a:t>
            </a:r>
          </a:p>
          <a:p>
            <a:r>
              <a:rPr lang="en-US" altLang="zh-CN" sz="2000" b="1" dirty="0"/>
              <a:t>Car setting: </a:t>
            </a:r>
          </a:p>
          <a:p>
            <a:r>
              <a:rPr lang="en-US" altLang="zh-CN" sz="2000" dirty="0"/>
              <a:t>Our recording platform includes </a:t>
            </a:r>
            <a:r>
              <a:rPr lang="en-US" altLang="zh-CN" sz="2000" b="1" dirty="0"/>
              <a:t>a GoPro Hero 4 RGB </a:t>
            </a:r>
            <a:r>
              <a:rPr lang="en-US" altLang="zh-CN" sz="2000" dirty="0"/>
              <a:t>camera, a </a:t>
            </a:r>
            <a:r>
              <a:rPr lang="en-US" altLang="zh-CN" sz="2000" dirty="0" err="1"/>
              <a:t>Velodyne</a:t>
            </a:r>
            <a:r>
              <a:rPr lang="en-US" altLang="zh-CN" sz="2000" dirty="0"/>
              <a:t> </a:t>
            </a:r>
            <a:r>
              <a:rPr lang="en-US" altLang="zh-CN" sz="2000" b="1" dirty="0"/>
              <a:t>HDL-64E LIDAR </a:t>
            </a:r>
            <a:r>
              <a:rPr lang="en-US" altLang="zh-CN" sz="2000" dirty="0"/>
              <a:t>and a </a:t>
            </a:r>
            <a:r>
              <a:rPr lang="en-US" altLang="zh-CN" sz="2000" b="1" dirty="0" err="1"/>
              <a:t>PointGray</a:t>
            </a:r>
            <a:r>
              <a:rPr lang="en-US" altLang="zh-CN" sz="2000" b="1" dirty="0"/>
              <a:t> Bumblebee3 Stereo Camera </a:t>
            </a:r>
            <a:r>
              <a:rPr lang="en-US" altLang="zh-CN" sz="2000" dirty="0"/>
              <a:t>mounted on top of </a:t>
            </a:r>
            <a:r>
              <a:rPr lang="en-US" altLang="zh-CN" sz="2000" dirty="0" err="1"/>
              <a:t>thevehicle</a:t>
            </a:r>
            <a:r>
              <a:rPr lang="en-US" altLang="zh-CN" sz="2000" dirty="0"/>
              <a:t>. All the sensors are calibrated and synchronized with a </a:t>
            </a:r>
            <a:r>
              <a:rPr lang="en-US" altLang="zh-CN" sz="2000" b="1" dirty="0" err="1"/>
              <a:t>Applanix</a:t>
            </a:r>
            <a:r>
              <a:rPr lang="en-US" altLang="zh-CN" sz="2000" b="1" dirty="0"/>
              <a:t> POS LV </a:t>
            </a:r>
            <a:r>
              <a:rPr lang="en-US" altLang="zh-CN" sz="2000" dirty="0"/>
              <a:t>positioning system to record </a:t>
            </a:r>
            <a:r>
              <a:rPr lang="en-US" altLang="zh-CN" sz="2000" dirty="0" err="1"/>
              <a:t>realtime</a:t>
            </a:r>
            <a:r>
              <a:rPr lang="en-US" altLang="zh-CN" sz="2000" dirty="0"/>
              <a:t> geo-location and orientation information. We have driven this platform for around 90km, which includes repeats of the same area. </a:t>
            </a:r>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spTree>
    <p:extLst>
      <p:ext uri="{BB962C8B-B14F-4D97-AF65-F5344CB8AC3E}">
        <p14:creationId xmlns:p14="http://schemas.microsoft.com/office/powerpoint/2010/main" val="584181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3.TorontoCity at a Glimpse</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3"/>
                <a:ext cx="10515600" cy="5041266"/>
              </a:xfrm>
            </p:spPr>
            <p:txBody>
              <a:bodyPr>
                <a:normAutofit/>
              </a:bodyPr>
              <a:lstStyle/>
              <a:p>
                <a:r>
                  <a:rPr lang="en-US" altLang="zh-CN" sz="2000" b="1" dirty="0"/>
                  <a:t>3.2.Maps as Annotations</a:t>
                </a:r>
              </a:p>
              <a:p>
                <a:r>
                  <a:rPr lang="en-US" altLang="zh-CN" sz="2000" b="1" dirty="0"/>
                  <a:t>Buildings: </a:t>
                </a:r>
              </a:p>
              <a:p>
                <a:r>
                  <a:rPr lang="en-US" altLang="zh-CN" sz="2000" dirty="0"/>
                  <a:t>The </a:t>
                </a:r>
                <a:r>
                  <a:rPr lang="en-US" altLang="zh-CN" sz="2000" dirty="0" err="1"/>
                  <a:t>TorontoCity</a:t>
                </a:r>
                <a:r>
                  <a:rPr lang="en-US" altLang="zh-CN" sz="2000" dirty="0"/>
                  <a:t> dataset contains 400,000 3D buildings covering the full GTA. As shown in Fig. 2, the buildings are very diverse, with the tallest being the CN Tower with </a:t>
                </a:r>
                <a14:m>
                  <m:oMath xmlns:m="http://schemas.openxmlformats.org/officeDocument/2006/math">
                    <m:r>
                      <a:rPr lang="en-US" altLang="zh-CN" sz="2000" i="1" dirty="0" smtClean="0">
                        <a:latin typeface="Cambria Math" panose="02040503050406030204" pitchFamily="18" charset="0"/>
                      </a:rPr>
                      <m:t>443</m:t>
                    </m:r>
                    <m:r>
                      <a:rPr lang="en-US" altLang="zh-CN" sz="2000" i="1" dirty="0" smtClean="0">
                        <a:latin typeface="Cambria Math" panose="02040503050406030204" pitchFamily="18" charset="0"/>
                      </a:rPr>
                      <m:t>𝑚</m:t>
                    </m:r>
                  </m:oMath>
                </a14:m>
                <a:r>
                  <a:rPr lang="en-US" altLang="zh-CN" sz="2000" dirty="0"/>
                  <a:t> of elevation. The mean height of each building is </a:t>
                </a:r>
                <a14:m>
                  <m:oMath xmlns:m="http://schemas.openxmlformats.org/officeDocument/2006/math">
                    <m:r>
                      <a:rPr lang="en-US" altLang="zh-CN" sz="2000" i="1" dirty="0" smtClean="0">
                        <a:latin typeface="Cambria Math" panose="02040503050406030204" pitchFamily="18" charset="0"/>
                      </a:rPr>
                      <m:t>4.7</m:t>
                    </m:r>
                    <m:r>
                      <a:rPr lang="en-US" altLang="zh-CN" sz="2000" i="1" dirty="0" smtClean="0">
                        <a:latin typeface="Cambria Math" panose="02040503050406030204" pitchFamily="18" charset="0"/>
                      </a:rPr>
                      <m:t>𝑚</m:t>
                    </m:r>
                  </m:oMath>
                </a14:m>
                <a:r>
                  <a:rPr lang="en-US" altLang="zh-CN" sz="2000" dirty="0"/>
                  <a:t>, and the mean building area is </a:t>
                </a:r>
                <a14:m>
                  <m:oMath xmlns:m="http://schemas.openxmlformats.org/officeDocument/2006/math">
                    <m:r>
                      <a:rPr lang="en-US" altLang="zh-CN" sz="2000" i="1" dirty="0" smtClean="0">
                        <a:latin typeface="Cambria Math" panose="02040503050406030204" pitchFamily="18" charset="0"/>
                      </a:rPr>
                      <m:t>148</m:t>
                    </m:r>
                    <m:r>
                      <a:rPr lang="en-US" altLang="zh-CN" sz="2000" i="1" dirty="0" smtClean="0">
                        <a:latin typeface="Cambria Math" panose="02040503050406030204" pitchFamily="18" charset="0"/>
                      </a:rPr>
                      <m:t>𝑚</m:t>
                    </m:r>
                    <m:sSup>
                      <m:sSupPr>
                        <m:ctrlPr>
                          <a:rPr lang="en-US" altLang="zh-CN" sz="2000" i="1" dirty="0" smtClean="0">
                            <a:latin typeface="Cambria Math" panose="02040503050406030204" pitchFamily="18" charset="0"/>
                          </a:rPr>
                        </m:ctrlPr>
                      </m:sSupPr>
                      <m:e>
                        <m:r>
                          <a:rPr lang="en-US" altLang="zh-CN" sz="2000" b="0" i="1" dirty="0" smtClean="0">
                            <a:latin typeface="Cambria Math" panose="02040503050406030204" pitchFamily="18" charset="0"/>
                          </a:rPr>
                          <m:t>𝑚</m:t>
                        </m:r>
                      </m:e>
                      <m:sup>
                        <m:r>
                          <a:rPr lang="en-US" altLang="zh-CN" sz="2000" b="0" i="1" dirty="0" smtClean="0">
                            <a:latin typeface="Cambria Math" panose="02040503050406030204" pitchFamily="18" charset="0"/>
                          </a:rPr>
                          <m:t>2</m:t>
                        </m:r>
                      </m:sup>
                    </m:sSup>
                  </m:oMath>
                </a14:m>
                <a:r>
                  <a:rPr lang="en-US" altLang="zh-CN" sz="2000" dirty="0"/>
                  <a:t>. In contrast, the largest building has an area </a:t>
                </a:r>
                <a14:m>
                  <m:oMath xmlns:m="http://schemas.openxmlformats.org/officeDocument/2006/math">
                    <m:r>
                      <a:rPr lang="en-US" altLang="zh-CN" sz="2000" i="1" dirty="0" smtClean="0">
                        <a:latin typeface="Cambria Math" panose="02040503050406030204" pitchFamily="18" charset="0"/>
                      </a:rPr>
                      <m:t>120,000</m:t>
                    </m:r>
                    <m:sSup>
                      <m:sSupPr>
                        <m:ctrlPr>
                          <a:rPr lang="en-US" altLang="zh-CN" sz="2000" i="1" dirty="0" smtClean="0">
                            <a:latin typeface="Cambria Math" panose="02040503050406030204" pitchFamily="18" charset="0"/>
                          </a:rPr>
                        </m:ctrlPr>
                      </m:sSupPr>
                      <m:e>
                        <m:r>
                          <a:rPr lang="en-US" altLang="zh-CN" sz="2000" b="0" i="1" dirty="0" smtClean="0">
                            <a:latin typeface="Cambria Math" panose="02040503050406030204" pitchFamily="18" charset="0"/>
                          </a:rPr>
                          <m:t>𝑚</m:t>
                        </m:r>
                      </m:e>
                      <m:sup>
                        <m:r>
                          <a:rPr lang="en-US" altLang="zh-CN" sz="2000" b="0" i="1" dirty="0" smtClean="0">
                            <a:latin typeface="Cambria Math" panose="02040503050406030204" pitchFamily="18" charset="0"/>
                          </a:rPr>
                          <m:t>2</m:t>
                        </m:r>
                      </m:sup>
                    </m:sSup>
                  </m:oMath>
                </a14:m>
                <a:r>
                  <a:rPr lang="en-US" altLang="zh-CN" sz="2000" dirty="0"/>
                  <a:t>. </a:t>
                </a:r>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mc:Choice>
        <mc:Fallback xmlns="">
          <p:sp>
            <p:nvSpPr>
              <p:cNvPr id="3" name="内容占位符 2">
                <a:extLst>
                  <a:ext uri="{FF2B5EF4-FFF2-40B4-BE49-F238E27FC236}">
                    <a16:creationId xmlns:a16="http://schemas.microsoft.com/office/drawing/2014/main" id="{CD075AA9-8090-4483-ABE9-9696F750AA6D}"/>
                  </a:ext>
                </a:extLst>
              </p:cNvPr>
              <p:cNvSpPr>
                <a:spLocks noGrp="1" noRot="1" noChangeAspect="1" noMove="1" noResize="1" noEditPoints="1" noAdjustHandles="1" noChangeArrowheads="1" noChangeShapeType="1" noTextEdit="1"/>
              </p:cNvSpPr>
              <p:nvPr>
                <p:ph idx="1"/>
              </p:nvPr>
            </p:nvSpPr>
            <p:spPr>
              <a:xfrm>
                <a:off x="838200" y="1669023"/>
                <a:ext cx="10515600" cy="5041266"/>
              </a:xfrm>
              <a:blipFill>
                <a:blip r:embed="rId2"/>
                <a:stretch>
                  <a:fillRect l="-522" t="-1330" r="-1797"/>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xmlns="" id="{D51699BF-2D93-4895-AF09-A52E51722B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8366" y="3702567"/>
            <a:ext cx="9975267" cy="2916920"/>
          </a:xfrm>
          <a:prstGeom prst="rect">
            <a:avLst/>
          </a:prstGeom>
        </p:spPr>
      </p:pic>
    </p:spTree>
    <p:extLst>
      <p:ext uri="{BB962C8B-B14F-4D97-AF65-F5344CB8AC3E}">
        <p14:creationId xmlns:p14="http://schemas.microsoft.com/office/powerpoint/2010/main" val="3565692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3.TorontoCity at a Glimpse</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335280" y="1493740"/>
            <a:ext cx="11521440" cy="4647372"/>
          </a:xfrm>
        </p:spPr>
        <p:txBody>
          <a:bodyPr>
            <a:normAutofit/>
          </a:bodyPr>
          <a:lstStyle/>
          <a:p>
            <a:r>
              <a:rPr lang="en-US" altLang="zh-CN" sz="2000" b="1" dirty="0"/>
              <a:t>3.2.Maps as Annotations</a:t>
            </a:r>
          </a:p>
          <a:p>
            <a:r>
              <a:rPr lang="en-US" altLang="zh-CN" sz="2000" b="1" dirty="0"/>
              <a:t>Roads: </a:t>
            </a:r>
            <a:r>
              <a:rPr lang="en-US" altLang="zh-CN" sz="2000" dirty="0"/>
              <a:t>Our maps contain very accurate polylines representing streets, sidewalks, rivers and railways within the GTA. Each line segment is described with </a:t>
            </a:r>
            <a:r>
              <a:rPr lang="en-US" altLang="zh-CN" sz="2000" b="1" dirty="0"/>
              <a:t>a series of attributes such as name, road category and address number range</a:t>
            </a:r>
            <a:r>
              <a:rPr lang="en-US" altLang="zh-CN" sz="2000" dirty="0"/>
              <a:t>. Road intersections are explicitly encoded as intersecting points between polylines.</a:t>
            </a:r>
          </a:p>
          <a:p>
            <a:r>
              <a:rPr lang="en-US" altLang="zh-CN" sz="2000" b="1" dirty="0"/>
              <a:t>Urban Zoning: </a:t>
            </a:r>
            <a:r>
              <a:rPr lang="en-US" altLang="zh-CN" sz="2000" dirty="0"/>
              <a:t>Our maps contain government zoning information on the division of land into categories. This zoning includes categories such as residential, commercial, industrial and institutional.</a:t>
            </a:r>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pic>
        <p:nvPicPr>
          <p:cNvPr id="9" name="图片 8">
            <a:extLst>
              <a:ext uri="{FF2B5EF4-FFF2-40B4-BE49-F238E27FC236}">
                <a16:creationId xmlns:a16="http://schemas.microsoft.com/office/drawing/2014/main" xmlns="" id="{6D3C29F8-5B19-4FE6-84CC-0F89B14727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5481" y="3756636"/>
            <a:ext cx="8544950" cy="2986373"/>
          </a:xfrm>
          <a:prstGeom prst="rect">
            <a:avLst/>
          </a:prstGeom>
        </p:spPr>
      </p:pic>
    </p:spTree>
    <p:extLst>
      <p:ext uri="{BB962C8B-B14F-4D97-AF65-F5344CB8AC3E}">
        <p14:creationId xmlns:p14="http://schemas.microsoft.com/office/powerpoint/2010/main" val="33850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3.TorontoCity at a Glimpse</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3"/>
            <a:ext cx="10515600" cy="4647372"/>
          </a:xfrm>
        </p:spPr>
        <p:txBody>
          <a:bodyPr>
            <a:normAutofit/>
          </a:bodyPr>
          <a:lstStyle/>
          <a:p>
            <a:r>
              <a:rPr lang="en-US" altLang="zh-CN" sz="2000" b="1" dirty="0"/>
              <a:t>3.2.Maps as Annotations</a:t>
            </a:r>
          </a:p>
          <a:p>
            <a:r>
              <a:rPr lang="en-US" altLang="zh-CN" sz="2000" b="1" dirty="0"/>
              <a:t>Additional data: </a:t>
            </a:r>
            <a:r>
              <a:rPr lang="en-US" altLang="zh-CN" sz="2000" dirty="0"/>
              <a:t>We also have cartographic information with full coverage of the GTA. For instance, we have the location of all the poles, trafﬁc lights, street lights and street trees with meta-information for each. The meta-information includes the height of the pole/trafﬁc light, type of model of each street lights, trunk radius and species of each trees. We plan to exploit this in the near future. </a:t>
            </a:r>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spTree>
    <p:extLst>
      <p:ext uri="{BB962C8B-B14F-4D97-AF65-F5344CB8AC3E}">
        <p14:creationId xmlns:p14="http://schemas.microsoft.com/office/powerpoint/2010/main" val="40605575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4.Maps for Creating Large Scale Benchmarks </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3"/>
            <a:ext cx="10515600" cy="4647372"/>
          </a:xfrm>
        </p:spPr>
        <p:txBody>
          <a:bodyPr>
            <a:normAutofit/>
          </a:bodyPr>
          <a:lstStyle/>
          <a:p>
            <a:r>
              <a:rPr lang="en-US" altLang="zh-CN" sz="2000" b="1" dirty="0"/>
              <a:t>4.1.Aligning Maps with All Data Sources</a:t>
            </a:r>
          </a:p>
          <a:p>
            <a:r>
              <a:rPr lang="en-US" altLang="zh-CN" sz="2000" dirty="0"/>
              <a:t>The aerial images we employed are already perfectly aligned with the maps. This, however, is not the case for the panoramas. As noted in [7], the </a:t>
            </a:r>
            <a:r>
              <a:rPr lang="en-US" altLang="zh-CN" sz="2000" dirty="0" err="1"/>
              <a:t>geolocalizaiton</a:t>
            </a:r>
            <a:r>
              <a:rPr lang="en-US" altLang="zh-CN" sz="2000" dirty="0"/>
              <a:t> error is up to 5m with an average of 1.5m. As a consequence, projecting our maps will not generate good ground truth due to the large misalignments as shown in Fig.4. </a:t>
            </a:r>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pic>
        <p:nvPicPr>
          <p:cNvPr id="7" name="图片 6">
            <a:extLst>
              <a:ext uri="{FF2B5EF4-FFF2-40B4-BE49-F238E27FC236}">
                <a16:creationId xmlns:a16="http://schemas.microsoft.com/office/drawing/2014/main" xmlns="" id="{F3D2D110-BC1B-4EDC-9683-4310B968A5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8165" y="3290246"/>
            <a:ext cx="9009910" cy="3448180"/>
          </a:xfrm>
          <a:prstGeom prst="rect">
            <a:avLst/>
          </a:prstGeom>
        </p:spPr>
      </p:pic>
    </p:spTree>
    <p:extLst>
      <p:ext uri="{BB962C8B-B14F-4D97-AF65-F5344CB8AC3E}">
        <p14:creationId xmlns:p14="http://schemas.microsoft.com/office/powerpoint/2010/main" val="2079671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4.Maps for Creating Large Scale Benchmarks </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13131"/>
          </a:xfrm>
        </p:spPr>
        <p:txBody>
          <a:bodyPr>
            <a:normAutofit/>
          </a:bodyPr>
          <a:lstStyle/>
          <a:p>
            <a:r>
              <a:rPr lang="en-US" altLang="zh-CN" sz="2000" dirty="0"/>
              <a:t>To handle this issue, we design an alignment algorithm that exploits both aerial images and maps. Their information is complementary, as aerial images give us appearance, while maps give us sparse structures (e.g., road curves). </a:t>
            </a:r>
          </a:p>
          <a:p>
            <a:r>
              <a:rPr lang="en-US" altLang="zh-CN" sz="2000" b="1" dirty="0"/>
              <a:t>Steps:</a:t>
            </a:r>
          </a:p>
          <a:p>
            <a:r>
              <a:rPr lang="en-US" altLang="zh-CN" sz="2000" b="1" dirty="0"/>
              <a:t>Project: </a:t>
            </a:r>
            <a:r>
              <a:rPr lang="en-US" altLang="zh-CN" sz="2000" dirty="0"/>
              <a:t>We ﬁrst rectify the panoramas by projecting them onto the ground-plane. We extract a </a:t>
            </a:r>
            <a:r>
              <a:rPr lang="en-US" altLang="zh-CN" sz="2000" b="1" dirty="0"/>
              <a:t>400 × 400 m ground plane region with 10cm/pixel </a:t>
            </a:r>
            <a:r>
              <a:rPr lang="en-US" altLang="zh-CN" sz="2000" dirty="0"/>
              <a:t>resolution and parameterize the alignment with </a:t>
            </a:r>
            <a:r>
              <a:rPr lang="en-US" altLang="zh-CN" sz="2000" b="1" dirty="0"/>
              <a:t>three degrees of freedom </a:t>
            </a:r>
            <a:r>
              <a:rPr lang="en-US" altLang="zh-CN" sz="2000" dirty="0"/>
              <a:t>representing the camera’s offset. </a:t>
            </a:r>
          </a:p>
          <a:p>
            <a:endParaRPr lang="en-US" altLang="zh-CN" sz="2000" dirty="0"/>
          </a:p>
          <a:p>
            <a:endParaRPr lang="en-US" altLang="zh-CN" sz="2000" dirty="0"/>
          </a:p>
          <a:p>
            <a:endParaRPr lang="en-US" altLang="zh-CN" sz="2000" dirty="0"/>
          </a:p>
        </p:txBody>
      </p:sp>
    </p:spTree>
    <p:extLst>
      <p:ext uri="{BB962C8B-B14F-4D97-AF65-F5344CB8AC3E}">
        <p14:creationId xmlns:p14="http://schemas.microsoft.com/office/powerpoint/2010/main" val="3803683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Abstract</a:t>
            </a:r>
            <a:endParaRPr lang="zh-CN" altLang="en-US" dirty="0"/>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825625"/>
            <a:ext cx="10515600" cy="4667250"/>
          </a:xfrm>
        </p:spPr>
        <p:txBody>
          <a:bodyPr>
            <a:normAutofit/>
          </a:bodyPr>
          <a:lstStyle/>
          <a:p>
            <a:r>
              <a:rPr lang="en-US" altLang="zh-CN" sz="2000" dirty="0"/>
              <a:t>In this paper we introduce the </a:t>
            </a:r>
            <a:r>
              <a:rPr lang="en-US" altLang="zh-CN" sz="2000" dirty="0" err="1"/>
              <a:t>TorontoCity</a:t>
            </a:r>
            <a:r>
              <a:rPr lang="en-US" altLang="zh-CN" sz="2000" dirty="0"/>
              <a:t> benchmark, which covers the full greater Toronto area (GTA) with 712.5km2 of land, 8439km of road and around 400,000 buildings. </a:t>
            </a:r>
          </a:p>
          <a:p>
            <a:r>
              <a:rPr lang="en-US" altLang="zh-CN" sz="2000" dirty="0"/>
              <a:t>Our benchmark provides different perspectives of the world captured from airplanes, drones</a:t>
            </a:r>
            <a:r>
              <a:rPr lang="zh-CN" altLang="en-US" sz="2000" dirty="0"/>
              <a:t>（无人机）</a:t>
            </a:r>
            <a:r>
              <a:rPr lang="en-US" altLang="zh-CN" sz="2000" dirty="0"/>
              <a:t> and cars driving around the city. </a:t>
            </a:r>
          </a:p>
          <a:p>
            <a:r>
              <a:rPr lang="en-US" altLang="zh-CN" sz="2000" dirty="0"/>
              <a:t> Manually labeling such a large scale dataset is infeasible. Instead, we propose to utilize different sources of high-precision maps to create our ground truth.</a:t>
            </a:r>
          </a:p>
          <a:p>
            <a:r>
              <a:rPr lang="en-US" altLang="zh-CN" sz="2000" dirty="0"/>
              <a:t>Towards this goal, we develop algorithms that allow us to align all data sources with the maps while requiring minimal human supervision. </a:t>
            </a:r>
          </a:p>
          <a:p>
            <a:r>
              <a:rPr lang="en-US" altLang="zh-CN" sz="2000" dirty="0"/>
              <a:t>We have designed a wide variety of tasks including building height estimation (reconstruction), road centerline and curb extraction, building instance segmentation, building contour</a:t>
            </a:r>
            <a:r>
              <a:rPr lang="zh-CN" altLang="en-US" sz="2000" dirty="0"/>
              <a:t>（轮廓）</a:t>
            </a:r>
            <a:r>
              <a:rPr lang="en-US" altLang="zh-CN" sz="2000" dirty="0"/>
              <a:t> extraction (reorganization), semantic labeling and scene type classiﬁcation (recognition). </a:t>
            </a:r>
          </a:p>
          <a:p>
            <a:r>
              <a:rPr lang="en-US" altLang="zh-CN" sz="2000" dirty="0"/>
              <a:t>Our pilot study shows that most of these tasks are still difﬁcult for modern convolutional neural networks.</a:t>
            </a:r>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spTree>
    <p:extLst>
      <p:ext uri="{BB962C8B-B14F-4D97-AF65-F5344CB8AC3E}">
        <p14:creationId xmlns:p14="http://schemas.microsoft.com/office/powerpoint/2010/main" val="26568312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4.Maps for Creating Large Scale Benchmarks </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13131"/>
          </a:xfrm>
        </p:spPr>
        <p:txBody>
          <a:bodyPr>
            <a:normAutofit/>
          </a:bodyPr>
          <a:lstStyle/>
          <a:p>
            <a:endParaRPr lang="en-US" altLang="zh-CN" sz="2000" dirty="0"/>
          </a:p>
          <a:p>
            <a:endParaRPr lang="en-US" altLang="zh-CN" sz="2000" dirty="0"/>
          </a:p>
          <a:p>
            <a:endParaRPr lang="en-US" altLang="zh-CN" sz="2000" dirty="0"/>
          </a:p>
        </p:txBody>
      </p:sp>
      <p:pic>
        <p:nvPicPr>
          <p:cNvPr id="5" name="图片 4">
            <a:extLst>
              <a:ext uri="{FF2B5EF4-FFF2-40B4-BE49-F238E27FC236}">
                <a16:creationId xmlns:a16="http://schemas.microsoft.com/office/drawing/2014/main" xmlns="" id="{09D275D1-2491-45BA-BA15-FCD3AA96CF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5882" y="1490511"/>
            <a:ext cx="7135154" cy="5002364"/>
          </a:xfrm>
          <a:prstGeom prst="rect">
            <a:avLst/>
          </a:prstGeom>
        </p:spPr>
      </p:pic>
    </p:spTree>
    <p:extLst>
      <p:ext uri="{BB962C8B-B14F-4D97-AF65-F5344CB8AC3E}">
        <p14:creationId xmlns:p14="http://schemas.microsoft.com/office/powerpoint/2010/main" val="3046275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4.Maps for Creating Large Scale Benchmarks </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13131"/>
          </a:xfrm>
        </p:spPr>
        <p:txBody>
          <a:bodyPr>
            <a:normAutofit/>
          </a:bodyPr>
          <a:lstStyle/>
          <a:p>
            <a:r>
              <a:rPr lang="en-US" altLang="zh-CN" sz="2000" b="1" dirty="0"/>
              <a:t>Coarse alignment:</a:t>
            </a:r>
          </a:p>
          <a:p>
            <a:r>
              <a:rPr lang="en-US" altLang="zh-CN" sz="2000" dirty="0"/>
              <a:t>We obtain a coarse alignment by maximizing a scoring function that compromises between appearance matching and a </a:t>
            </a:r>
            <a:r>
              <a:rPr lang="en-US" altLang="zh-CN" sz="2000" dirty="0" err="1"/>
              <a:t>regularizer</a:t>
            </a:r>
            <a:r>
              <a:rPr lang="en-US" altLang="zh-CN" sz="2000" dirty="0"/>
              <a:t>. In particular, we use normalized cross correlation (NCC) as our appearance matching term and a Gaussian prior with mean (0,0,2.5)m and diagonal covariance (2,2,0.2)m. We rescale both aerial and ground images to [0,1] before NCC. The solution space is a discrete search window in the range [−10m,10m]×[−10m,10m]×[2.2m,2.6m] with a step of 0.1m. We use exhaustive search to perform this search, and exploit the fact that NCC can be computed efﬁciently using FFT and the Gaussian prior score is a ﬁxed look-up-table. </a:t>
            </a:r>
          </a:p>
          <a:p>
            <a:endParaRPr lang="en-US" altLang="zh-CN" sz="2000" dirty="0"/>
          </a:p>
          <a:p>
            <a:endParaRPr lang="en-US" altLang="zh-CN" sz="2000" dirty="0"/>
          </a:p>
          <a:p>
            <a:endParaRPr lang="en-US" altLang="zh-CN" sz="2000" dirty="0"/>
          </a:p>
        </p:txBody>
      </p:sp>
    </p:spTree>
    <p:extLst>
      <p:ext uri="{BB962C8B-B14F-4D97-AF65-F5344CB8AC3E}">
        <p14:creationId xmlns:p14="http://schemas.microsoft.com/office/powerpoint/2010/main" val="27340852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4.Maps for Creating Large Scale Benchmarks </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13131"/>
          </a:xfrm>
        </p:spPr>
        <p:txBody>
          <a:bodyPr>
            <a:normAutofit/>
          </a:bodyPr>
          <a:lstStyle/>
          <a:p>
            <a:r>
              <a:rPr lang="en-US" altLang="zh-CN" sz="2000" b="1" dirty="0"/>
              <a:t>Coarse alignment: </a:t>
            </a:r>
            <a:r>
              <a:rPr lang="zh-CN" altLang="en-US" sz="2000" b="1" dirty="0"/>
              <a:t>（归一化</a:t>
            </a:r>
            <a:r>
              <a:rPr lang="en-US" altLang="zh-CN" sz="2000" b="1" dirty="0"/>
              <a:t>+ FFT </a:t>
            </a:r>
            <a:r>
              <a:rPr lang="zh-CN" altLang="en-US" sz="2000" b="1" dirty="0"/>
              <a:t>）</a:t>
            </a:r>
            <a:r>
              <a:rPr lang="en-US" altLang="zh-CN" sz="2000" b="1" dirty="0"/>
              <a:t>NCC + </a:t>
            </a:r>
            <a:r>
              <a:rPr lang="zh-CN" altLang="en-US" sz="2000" b="1" dirty="0"/>
              <a:t>高斯先验</a:t>
            </a:r>
            <a:r>
              <a:rPr lang="en-US" altLang="zh-CN" sz="2000" b="1" dirty="0"/>
              <a:t>+</a:t>
            </a:r>
            <a:r>
              <a:rPr lang="zh-CN" altLang="en-US" sz="2000" b="1" dirty="0"/>
              <a:t>穷举搜索</a:t>
            </a:r>
            <a:endParaRPr lang="en-US" altLang="zh-CN" sz="2000" b="1" dirty="0"/>
          </a:p>
          <a:p>
            <a:r>
              <a:rPr lang="zh-CN" altLang="en-US" sz="1800" b="1" dirty="0"/>
              <a:t>归一化</a:t>
            </a:r>
            <a:r>
              <a:rPr lang="zh-CN" altLang="en-US" sz="1800" dirty="0"/>
              <a:t>：</a:t>
            </a:r>
            <a:r>
              <a:rPr lang="en-US" altLang="zh-CN" sz="1800" dirty="0"/>
              <a:t>We rescale both aerial and ground images to [0,1] before NCC.</a:t>
            </a:r>
          </a:p>
          <a:p>
            <a:r>
              <a:rPr lang="en-US" altLang="zh-CN" sz="1800" b="1" dirty="0"/>
              <a:t>FFT</a:t>
            </a:r>
            <a:r>
              <a:rPr lang="zh-CN" altLang="en-US" sz="1800" b="1" dirty="0"/>
              <a:t>： </a:t>
            </a:r>
            <a:r>
              <a:rPr lang="en-US" altLang="zh-CN" sz="1800" dirty="0"/>
              <a:t>FFT</a:t>
            </a:r>
            <a:r>
              <a:rPr lang="zh-CN" altLang="en-US" sz="1800" dirty="0"/>
              <a:t>（</a:t>
            </a:r>
            <a:r>
              <a:rPr lang="en-US" altLang="zh-CN" sz="1800" dirty="0"/>
              <a:t>Fast Fourier Transformation</a:t>
            </a:r>
            <a:r>
              <a:rPr lang="zh-CN" altLang="en-US" sz="1800" dirty="0"/>
              <a:t>）是离散傅氏变换（</a:t>
            </a:r>
            <a:r>
              <a:rPr lang="en-US" altLang="zh-CN" sz="1800" dirty="0"/>
              <a:t>DFT</a:t>
            </a:r>
            <a:r>
              <a:rPr lang="zh-CN" altLang="en-US" sz="1800" dirty="0"/>
              <a:t>）的快速算法。即为快速傅氏变换。它是根据离散傅氏变换的奇、偶、虚、实等特性，对离散傅立叶变换的算法进行改进获得的。</a:t>
            </a:r>
            <a:endParaRPr lang="en-US" altLang="zh-CN" sz="1800" dirty="0"/>
          </a:p>
          <a:p>
            <a:pPr marL="0" indent="0">
              <a:buNone/>
            </a:pPr>
            <a:endParaRPr lang="en-US" altLang="zh-CN" sz="2000" dirty="0"/>
          </a:p>
          <a:p>
            <a:endParaRPr lang="en-US" altLang="zh-CN" sz="2000" dirty="0"/>
          </a:p>
          <a:p>
            <a:endParaRPr lang="en-US" altLang="zh-CN" sz="2000" dirty="0"/>
          </a:p>
          <a:p>
            <a:endParaRPr lang="en-US" altLang="zh-CN" sz="2000" dirty="0"/>
          </a:p>
          <a:p>
            <a:endParaRPr lang="en-US" altLang="zh-CN" sz="1800" dirty="0"/>
          </a:p>
          <a:p>
            <a:endParaRPr lang="en-US" altLang="zh-CN" sz="1800" dirty="0"/>
          </a:p>
          <a:p>
            <a:endParaRPr lang="en-US" altLang="zh-CN" sz="1800" dirty="0"/>
          </a:p>
          <a:p>
            <a:r>
              <a:rPr lang="en-US" altLang="zh-CN" sz="1800" dirty="0"/>
              <a:t>NCC</a:t>
            </a:r>
            <a:r>
              <a:rPr lang="zh-CN" altLang="en-US" sz="1800" dirty="0"/>
              <a:t>（归一化交叉相关）用来描述两个目标的相关程度。</a:t>
            </a:r>
            <a:r>
              <a:rPr lang="en-US" altLang="zh-CN" sz="1800" dirty="0"/>
              <a:t>NCC</a:t>
            </a:r>
            <a:r>
              <a:rPr lang="zh-CN" altLang="en-US" sz="1800" dirty="0"/>
              <a:t>也会被用来进行图像匹配，即在一个图像中搜索与一小块已知区域的</a:t>
            </a:r>
            <a:r>
              <a:rPr lang="en-US" altLang="zh-CN" sz="1800" dirty="0"/>
              <a:t>NCC</a:t>
            </a:r>
            <a:r>
              <a:rPr lang="zh-CN" altLang="en-US" sz="1800" dirty="0"/>
              <a:t>最高的区域作为对应匹配，然后对准整幅图像。</a:t>
            </a:r>
            <a:endParaRPr lang="en-US" altLang="zh-CN" sz="1800" dirty="0"/>
          </a:p>
          <a:p>
            <a:endParaRPr lang="en-US" altLang="zh-CN" sz="2000" dirty="0"/>
          </a:p>
          <a:p>
            <a:endParaRPr lang="en-US" altLang="zh-CN" sz="2000" dirty="0"/>
          </a:p>
          <a:p>
            <a:endParaRPr lang="en-US" altLang="zh-CN" sz="2000" dirty="0"/>
          </a:p>
        </p:txBody>
      </p:sp>
      <p:pic>
        <p:nvPicPr>
          <p:cNvPr id="5" name="图片 4">
            <a:extLst>
              <a:ext uri="{FF2B5EF4-FFF2-40B4-BE49-F238E27FC236}">
                <a16:creationId xmlns:a16="http://schemas.microsoft.com/office/drawing/2014/main" xmlns="" id="{E4F9F8BB-60BD-4A68-B2D1-C052621214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9417" y="3219669"/>
            <a:ext cx="9740842" cy="2520753"/>
          </a:xfrm>
          <a:prstGeom prst="rect">
            <a:avLst/>
          </a:prstGeom>
        </p:spPr>
      </p:pic>
    </p:spTree>
    <p:extLst>
      <p:ext uri="{BB962C8B-B14F-4D97-AF65-F5344CB8AC3E}">
        <p14:creationId xmlns:p14="http://schemas.microsoft.com/office/powerpoint/2010/main" val="21826616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4.Maps for Creating Large Scale Benchmarks </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188978"/>
          </a:xfrm>
        </p:spPr>
        <p:txBody>
          <a:bodyPr>
            <a:normAutofit/>
          </a:bodyPr>
          <a:lstStyle/>
          <a:p>
            <a:r>
              <a:rPr lang="en-US" altLang="zh-CN" sz="2000" b="1" dirty="0"/>
              <a:t>Coarse alignment: </a:t>
            </a:r>
            <a:r>
              <a:rPr lang="zh-CN" altLang="en-US" sz="2000" b="1" dirty="0"/>
              <a:t>（归一化</a:t>
            </a:r>
            <a:r>
              <a:rPr lang="en-US" altLang="zh-CN" sz="2000" b="1" dirty="0"/>
              <a:t>+ FFT </a:t>
            </a:r>
            <a:r>
              <a:rPr lang="zh-CN" altLang="en-US" sz="2000" b="1" dirty="0"/>
              <a:t>）</a:t>
            </a:r>
            <a:r>
              <a:rPr lang="en-US" altLang="zh-CN" sz="2000" b="1" dirty="0"/>
              <a:t>NCC + </a:t>
            </a:r>
            <a:r>
              <a:rPr lang="zh-CN" altLang="en-US" sz="2000" b="1" dirty="0"/>
              <a:t>高斯先验</a:t>
            </a:r>
            <a:r>
              <a:rPr lang="en-US" altLang="zh-CN" sz="2000" b="1" dirty="0"/>
              <a:t>+</a:t>
            </a:r>
            <a:r>
              <a:rPr lang="zh-CN" altLang="en-US" sz="2000" b="1" dirty="0"/>
              <a:t>穷举搜索</a:t>
            </a:r>
            <a:endParaRPr lang="en-US" altLang="zh-CN" sz="2000" b="1"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r>
              <a:rPr lang="zh-CN" altLang="en-US" sz="1800" dirty="0"/>
              <a:t>高斯先验</a:t>
            </a:r>
            <a:r>
              <a:rPr lang="en-US" altLang="zh-CN" sz="1800" dirty="0"/>
              <a:t>+</a:t>
            </a:r>
            <a:r>
              <a:rPr lang="zh-CN" altLang="en-US" sz="1800" dirty="0"/>
              <a:t>穷举搜索：</a:t>
            </a:r>
            <a:r>
              <a:rPr lang="en-US" altLang="zh-CN" sz="1800" dirty="0"/>
              <a:t> a Gaussian prior with mean (0,0,2.5)m and diagonal covariance (2,2,0.2)m</a:t>
            </a:r>
          </a:p>
          <a:p>
            <a:pPr latinLnBrk="1"/>
            <a:r>
              <a:rPr lang="en-US" altLang="zh-CN" sz="1800" dirty="0"/>
              <a:t>The solution space is a discrete search window in the range [−10m,10m]×[−10m,10m]×[2.2m,2.6m] with a step of 0.1m.</a:t>
            </a:r>
          </a:p>
          <a:p>
            <a:pPr latinLnBrk="1"/>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pic>
        <p:nvPicPr>
          <p:cNvPr id="6" name="图片 5">
            <a:extLst>
              <a:ext uri="{FF2B5EF4-FFF2-40B4-BE49-F238E27FC236}">
                <a16:creationId xmlns:a16="http://schemas.microsoft.com/office/drawing/2014/main" xmlns="" id="{BEBF01CD-3977-48CD-A14E-EED12F5D86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5595" y="1991452"/>
            <a:ext cx="5808079" cy="1120646"/>
          </a:xfrm>
          <a:prstGeom prst="rect">
            <a:avLst/>
          </a:prstGeom>
        </p:spPr>
      </p:pic>
      <p:pic>
        <p:nvPicPr>
          <p:cNvPr id="8" name="图片 7">
            <a:extLst>
              <a:ext uri="{FF2B5EF4-FFF2-40B4-BE49-F238E27FC236}">
                <a16:creationId xmlns:a16="http://schemas.microsoft.com/office/drawing/2014/main" xmlns="" id="{41492F21-5266-4FE0-B8B4-A61D242095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445" y="3182272"/>
            <a:ext cx="5410955" cy="2162477"/>
          </a:xfrm>
          <a:prstGeom prst="rect">
            <a:avLst/>
          </a:prstGeom>
        </p:spPr>
      </p:pic>
      <p:pic>
        <p:nvPicPr>
          <p:cNvPr id="10" name="图片 9">
            <a:extLst>
              <a:ext uri="{FF2B5EF4-FFF2-40B4-BE49-F238E27FC236}">
                <a16:creationId xmlns:a16="http://schemas.microsoft.com/office/drawing/2014/main" xmlns="" id="{1413D030-6833-4545-BBD0-0D4187D6BA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4069" y="3279579"/>
            <a:ext cx="2938082" cy="1956963"/>
          </a:xfrm>
          <a:prstGeom prst="rect">
            <a:avLst/>
          </a:prstGeom>
        </p:spPr>
      </p:pic>
      <p:pic>
        <p:nvPicPr>
          <p:cNvPr id="12" name="图片 11">
            <a:extLst>
              <a:ext uri="{FF2B5EF4-FFF2-40B4-BE49-F238E27FC236}">
                <a16:creationId xmlns:a16="http://schemas.microsoft.com/office/drawing/2014/main" xmlns="" id="{3BE6AA22-0A27-458B-8DA8-EFDAAC2571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24299" y="3247209"/>
            <a:ext cx="1243097" cy="2054270"/>
          </a:xfrm>
          <a:prstGeom prst="rect">
            <a:avLst/>
          </a:prstGeom>
        </p:spPr>
      </p:pic>
      <p:pic>
        <p:nvPicPr>
          <p:cNvPr id="14" name="图片 13">
            <a:extLst>
              <a:ext uri="{FF2B5EF4-FFF2-40B4-BE49-F238E27FC236}">
                <a16:creationId xmlns:a16="http://schemas.microsoft.com/office/drawing/2014/main" xmlns="" id="{D2EA3B20-5FA2-4E36-AF82-E520E28CA00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79049" y="3182272"/>
            <a:ext cx="5372850" cy="2562583"/>
          </a:xfrm>
          <a:prstGeom prst="rect">
            <a:avLst/>
          </a:prstGeom>
        </p:spPr>
      </p:pic>
    </p:spTree>
    <p:extLst>
      <p:ext uri="{BB962C8B-B14F-4D97-AF65-F5344CB8AC3E}">
        <p14:creationId xmlns:p14="http://schemas.microsoft.com/office/powerpoint/2010/main" val="378767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4.Maps for Creating Large Scale Benchmarks </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3"/>
            <a:ext cx="10515600" cy="4647372"/>
          </a:xfrm>
        </p:spPr>
        <p:txBody>
          <a:bodyPr>
            <a:normAutofit/>
          </a:bodyPr>
          <a:lstStyle/>
          <a:p>
            <a:r>
              <a:rPr lang="en-US" altLang="zh-CN" sz="2000" b="1" dirty="0"/>
              <a:t>Fine alignment </a:t>
            </a:r>
          </a:p>
          <a:p>
            <a:r>
              <a:rPr lang="en-US" altLang="zh-CN" sz="2000" dirty="0"/>
              <a:t>Our ﬁne alignment then utilizes the road curves and aligns them to the boundary edges [10] in the panorama. We use a search area </a:t>
            </a:r>
            <a:r>
              <a:rPr lang="en-US" altLang="zh-CN" sz="2000" b="1" dirty="0"/>
              <a:t>of [−1m,1m] × [−1m,1m] with a step of 5cm</a:t>
            </a:r>
            <a:r>
              <a:rPr lang="en-US" altLang="zh-CN" sz="2000" dirty="0"/>
              <a:t>. This is </a:t>
            </a:r>
            <a:r>
              <a:rPr lang="en-US" altLang="zh-CN" sz="2000" b="1" dirty="0"/>
              <a:t>followed by a human veriﬁcation process </a:t>
            </a:r>
            <a:r>
              <a:rPr lang="en-US" altLang="zh-CN" sz="2000" dirty="0"/>
              <a:t>that selects the images where this alignment succeeds. Mistakes in the alignment are due to occlusions (e.g., cars in the panoramas) as well as signiﬁcant non-ﬂat terrain. Our success rate is 34.35%, and it takes less than 2s to verify an image. In contrast annotating the alignment takes 20s. </a:t>
            </a:r>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spTree>
    <p:extLst>
      <p:ext uri="{BB962C8B-B14F-4D97-AF65-F5344CB8AC3E}">
        <p14:creationId xmlns:p14="http://schemas.microsoft.com/office/powerpoint/2010/main" val="6012537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4.Maps for Creating Large Scale Benchmarks </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4823853"/>
          </a:xfrm>
        </p:spPr>
        <p:txBody>
          <a:bodyPr>
            <a:normAutofit/>
          </a:bodyPr>
          <a:lstStyle/>
          <a:p>
            <a:r>
              <a:rPr lang="en-US" altLang="zh-CN" sz="2000" b="1" dirty="0"/>
              <a:t>4.2.Semantic Segmentation from Polyline Data </a:t>
            </a:r>
          </a:p>
          <a:p>
            <a:r>
              <a:rPr lang="en-US" altLang="zh-CN" sz="2000" dirty="0"/>
              <a:t>Our maps provide two types of road structures: curbs deﬁning the road bound </a:t>
            </a:r>
            <a:r>
              <a:rPr lang="en-US" altLang="zh-CN" sz="2000" dirty="0" err="1"/>
              <a:t>aries</a:t>
            </a:r>
            <a:r>
              <a:rPr lang="en-US" altLang="zh-CN" sz="2000" dirty="0"/>
              <a:t> as well as center lines deﬁning the connectivity (adjacency) in the street network. </a:t>
            </a:r>
          </a:p>
          <a:p>
            <a:r>
              <a:rPr lang="en-US" altLang="zh-CN" sz="2000" dirty="0"/>
              <a:t>Unfortunately, these two sources </a:t>
            </a:r>
          </a:p>
          <a:p>
            <a:pPr marL="0" indent="0">
              <a:buNone/>
            </a:pPr>
            <a:r>
              <a:rPr lang="en-US" altLang="zh-CN" sz="2000" dirty="0"/>
              <a:t>are not aligned, and occasionally </a:t>
            </a:r>
          </a:p>
          <a:p>
            <a:pPr marL="0" indent="0">
              <a:buNone/>
            </a:pPr>
            <a:r>
              <a:rPr lang="en-US" altLang="zh-CN" sz="2000" dirty="0"/>
              <a:t>center lines are outside the road area. </a:t>
            </a:r>
          </a:p>
          <a:p>
            <a:r>
              <a:rPr lang="en-US" altLang="zh-CN" sz="2000" dirty="0"/>
              <a:t>In this section we show our </a:t>
            </a:r>
            <a:r>
              <a:rPr lang="en-US" altLang="zh-CN" sz="2000" dirty="0" err="1"/>
              <a:t>proce</a:t>
            </a:r>
            <a:r>
              <a:rPr lang="en-US" altLang="zh-CN" sz="2000" dirty="0"/>
              <a:t>-</a:t>
            </a:r>
          </a:p>
          <a:p>
            <a:pPr marL="0" indent="0">
              <a:buNone/>
            </a:pPr>
            <a:r>
              <a:rPr lang="en-US" altLang="zh-CN" sz="2000" dirty="0" err="1"/>
              <a:t>dure</a:t>
            </a:r>
            <a:r>
              <a:rPr lang="en-US" altLang="zh-CN" sz="2000" dirty="0"/>
              <a:t> of exploiting a Markov random </a:t>
            </a:r>
          </a:p>
          <a:p>
            <a:pPr marL="0" indent="0">
              <a:buNone/>
            </a:pPr>
            <a:r>
              <a:rPr lang="en-US" altLang="zh-CN" sz="2000" dirty="0"/>
              <a:t>ﬁeld (MRF) to align road centerlines </a:t>
            </a:r>
          </a:p>
          <a:p>
            <a:pPr marL="0" indent="0">
              <a:buNone/>
            </a:pPr>
            <a:r>
              <a:rPr lang="en-US" altLang="zh-CN" sz="2000" dirty="0"/>
              <a:t>and curves. We can then generate </a:t>
            </a:r>
          </a:p>
          <a:p>
            <a:pPr marL="0" indent="0">
              <a:buNone/>
            </a:pPr>
            <a:r>
              <a:rPr lang="en-US" altLang="zh-CN" sz="2000" dirty="0"/>
              <a:t>the polygons describing the road surf-</a:t>
            </a:r>
          </a:p>
          <a:p>
            <a:pPr marL="0" indent="0">
              <a:buNone/>
            </a:pPr>
            <a:r>
              <a:rPr lang="en-US" altLang="zh-CN" sz="2000" dirty="0"/>
              <a:t>aces. Fig. 3 shows an example for the road surface generation. </a:t>
            </a:r>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pic>
        <p:nvPicPr>
          <p:cNvPr id="5" name="图片 4">
            <a:extLst>
              <a:ext uri="{FF2B5EF4-FFF2-40B4-BE49-F238E27FC236}">
                <a16:creationId xmlns:a16="http://schemas.microsoft.com/office/drawing/2014/main" xmlns="" id="{C73D79FA-3475-4BBB-9B1E-F63F65708A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9017" y="2748118"/>
            <a:ext cx="6377167" cy="3216581"/>
          </a:xfrm>
          <a:prstGeom prst="rect">
            <a:avLst/>
          </a:prstGeom>
        </p:spPr>
      </p:pic>
    </p:spTree>
    <p:extLst>
      <p:ext uri="{BB962C8B-B14F-4D97-AF65-F5344CB8AC3E}">
        <p14:creationId xmlns:p14="http://schemas.microsoft.com/office/powerpoint/2010/main" val="33911997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4.Maps for Creating Large Scale Benchmarks </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41267"/>
              </a:xfrm>
            </p:spPr>
            <p:txBody>
              <a:bodyPr>
                <a:normAutofit/>
              </a:bodyPr>
              <a:lstStyle/>
              <a:p>
                <a:r>
                  <a:rPr lang="en-US" altLang="zh-CN" sz="2000" b="1" dirty="0"/>
                  <a:t>4.2.Semantic Segmentation from Polyline Data </a:t>
                </a:r>
              </a:p>
              <a:p>
                <a:r>
                  <a:rPr lang="en-US" altLang="zh-CN" sz="2000" dirty="0"/>
                  <a:t>Let </a:t>
                </a:r>
                <a:r>
                  <a:rPr lang="en-US" altLang="zh-CN" sz="2000" dirty="0" err="1"/>
                  <a:t>yi</a:t>
                </a:r>
                <a:r>
                  <a:rPr lang="en-US" altLang="zh-CN" sz="2000" dirty="0"/>
                  <a:t> ∈{0,1,··· ,k} be the assignment of the </a:t>
                </a:r>
                <a:r>
                  <a:rPr lang="en-US" altLang="zh-CN" sz="2000" dirty="0" err="1"/>
                  <a:t>i-th</a:t>
                </a:r>
                <a:r>
                  <a:rPr lang="en-US" altLang="zh-CN" sz="2000" dirty="0"/>
                  <a:t> curb segment to one of the k nearest centerline segments, where state 0 denotes no match. We deﬁne an MRF composed of unary and pairwise terms, which connects only adjacent curbs segments, and thus naturally form a set of chains.</a:t>
                </a:r>
              </a:p>
              <a:p>
                <a:r>
                  <a:rPr lang="en-US" altLang="zh-CN" sz="2000" dirty="0"/>
                  <a:t>For the unary terms </a:t>
                </a:r>
                <a14:m>
                  <m:oMath xmlns:m="http://schemas.openxmlformats.org/officeDocument/2006/math">
                    <m:sSub>
                      <m:sSubPr>
                        <m:ctrlPr>
                          <a:rPr lang="en-US" altLang="zh-CN" sz="2000" i="1" dirty="0" smtClean="0">
                            <a:latin typeface="Cambria Math" panose="02040503050406030204" pitchFamily="18" charset="0"/>
                          </a:rPr>
                        </m:ctrlPr>
                      </m:sSubPr>
                      <m:e>
                        <m:r>
                          <a:rPr lang="en-US" altLang="zh-CN" sz="2000" i="1" dirty="0">
                            <a:latin typeface="Cambria Math" panose="02040503050406030204" pitchFamily="18" charset="0"/>
                          </a:rPr>
                          <m:t>𝜑</m:t>
                        </m:r>
                      </m:e>
                      <m:sub>
                        <m:r>
                          <a:rPr lang="en-US" altLang="zh-CN" sz="2000" i="1" dirty="0">
                            <a:latin typeface="Cambria Math" panose="02040503050406030204" pitchFamily="18" charset="0"/>
                          </a:rPr>
                          <m:t>𝑢𝑛</m:t>
                        </m:r>
                      </m:sub>
                    </m:sSub>
                    <m:r>
                      <a:rPr lang="en-US" altLang="zh-CN" sz="2000" i="1" dirty="0" smtClean="0">
                        <a:latin typeface="Cambria Math" panose="02040503050406030204" pitchFamily="18" charset="0"/>
                      </a:rPr>
                      <m:t>(</m:t>
                    </m:r>
                    <m:r>
                      <a:rPr lang="en-US" altLang="zh-CN" sz="2000" i="1" dirty="0" err="1" smtClean="0">
                        <a:latin typeface="Cambria Math" panose="02040503050406030204" pitchFamily="18" charset="0"/>
                      </a:rPr>
                      <m:t>𝑦𝑖</m:t>
                    </m:r>
                    <m:r>
                      <a:rPr lang="en-US" altLang="zh-CN" sz="2000" i="1" dirty="0" smtClean="0">
                        <a:latin typeface="Cambria Math" panose="02040503050406030204" pitchFamily="18" charset="0"/>
                      </a:rPr>
                      <m:t>) </m:t>
                    </m:r>
                  </m:oMath>
                </a14:m>
                <a:r>
                  <a:rPr lang="en-US" altLang="zh-CN" sz="2000" dirty="0"/>
                  <a:t>,we use the weighted sum</a:t>
                </a:r>
                <a:r>
                  <a:rPr lang="zh-CN" altLang="en-US" sz="2000" dirty="0"/>
                  <a:t>（加权和）</a:t>
                </a:r>
                <a:r>
                  <a:rPr lang="en-US" altLang="zh-CN" sz="2000" dirty="0"/>
                  <a:t> of the distance of the curve to each centerline segment (condition on the state) and the angular distance</a:t>
                </a:r>
                <a:r>
                  <a:rPr lang="zh-CN" altLang="en-US" sz="2000" dirty="0"/>
                  <a:t>（角距离）</a:t>
                </a:r>
                <a:r>
                  <a:rPr lang="en-US" altLang="zh-CN" sz="2000" dirty="0"/>
                  <a:t> between curves and centerlines.</a:t>
                </a:r>
              </a:p>
              <a:p>
                <a:r>
                  <a:rPr lang="en-US" altLang="zh-CN" sz="2000" dirty="0"/>
                  <a:t>For the pairwise terms </a:t>
                </a:r>
                <a14:m>
                  <m:oMath xmlns:m="http://schemas.openxmlformats.org/officeDocument/2006/math">
                    <m:sSub>
                      <m:sSubPr>
                        <m:ctrlPr>
                          <a:rPr lang="en-US" altLang="zh-CN" sz="2000" i="1" dirty="0" smtClean="0">
                            <a:latin typeface="Cambria Math" panose="02040503050406030204" pitchFamily="18" charset="0"/>
                          </a:rPr>
                        </m:ctrlPr>
                      </m:sSubPr>
                      <m:e>
                        <m:r>
                          <a:rPr lang="en-US" altLang="zh-CN" sz="2000" i="1" dirty="0">
                            <a:latin typeface="Cambria Math" panose="02040503050406030204" pitchFamily="18" charset="0"/>
                          </a:rPr>
                          <m:t>𝜑</m:t>
                        </m:r>
                      </m:e>
                      <m:sub>
                        <m:r>
                          <a:rPr lang="en-US" altLang="zh-CN" sz="2000" i="1" dirty="0">
                            <a:latin typeface="Cambria Math" panose="02040503050406030204" pitchFamily="18" charset="0"/>
                          </a:rPr>
                          <m:t>𝑐𝑜𝑛</m:t>
                        </m:r>
                      </m:sub>
                    </m:sSub>
                    <m:r>
                      <a:rPr lang="en-US" altLang="zh-CN" sz="2000" i="1" dirty="0">
                        <a:latin typeface="Cambria Math" panose="02040503050406030204" pitchFamily="18" charset="0"/>
                      </a:rPr>
                      <m:t>(</m:t>
                    </m:r>
                    <m:r>
                      <a:rPr lang="en-US" altLang="zh-CN" sz="2000" i="1" dirty="0">
                        <a:latin typeface="Cambria Math" panose="02040503050406030204" pitchFamily="18" charset="0"/>
                      </a:rPr>
                      <m:t>𝑦𝑖</m:t>
                    </m:r>
                    <m:r>
                      <a:rPr lang="en-US" altLang="zh-CN" sz="2000" i="1" dirty="0">
                        <a:latin typeface="Cambria Math" panose="02040503050406030204" pitchFamily="18" charset="0"/>
                      </a:rPr>
                      <m:t>,</m:t>
                    </m:r>
                    <m:r>
                      <a:rPr lang="en-US" altLang="zh-CN" sz="2000" i="1" dirty="0">
                        <a:latin typeface="Cambria Math" panose="02040503050406030204" pitchFamily="18" charset="0"/>
                      </a:rPr>
                      <m:t>𝑦𝑖</m:t>
                    </m:r>
                    <m:r>
                      <a:rPr lang="en-US" altLang="zh-CN" sz="2000" i="1" dirty="0">
                        <a:latin typeface="Cambria Math" panose="02040503050406030204" pitchFamily="18" charset="0"/>
                      </a:rPr>
                      <m:t>+1), </m:t>
                    </m:r>
                  </m:oMath>
                </a14:m>
                <a:r>
                  <a:rPr lang="en-US" altLang="zh-CN" sz="2000" dirty="0"/>
                  <a:t>we employ a Potts potential that encourages smoothness along the road. This is important as otherwise there may be holes in places such as intersections, since the center of the intersection is further away from other points. </a:t>
                </a:r>
              </a:p>
              <a:p>
                <a:r>
                  <a:rPr lang="en-US" altLang="zh-CN" sz="2000" dirty="0"/>
                  <a:t>Due to the chain structure of the graphical model, inference can be done exactly and efﬁciently in parallel for each chain using dynamic programming. </a:t>
                </a:r>
              </a:p>
              <a:p>
                <a:r>
                  <a:rPr lang="en-US" altLang="zh-CN" sz="2000" dirty="0"/>
                  <a:t>Potts </a:t>
                </a:r>
                <a:r>
                  <a:rPr lang="zh-CN" altLang="en-US" sz="2000" dirty="0"/>
                  <a:t>模型：晶格模型，计算两点之间相关性，根据相关性大小确定四个方向之一的趋势走向</a:t>
                </a:r>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mc:Choice>
        <mc:Fallback xmlns="">
          <p:sp>
            <p:nvSpPr>
              <p:cNvPr id="3" name="内容占位符 2">
                <a:extLst>
                  <a:ext uri="{FF2B5EF4-FFF2-40B4-BE49-F238E27FC236}">
                    <a16:creationId xmlns:a16="http://schemas.microsoft.com/office/drawing/2014/main" id="{CD075AA9-8090-4483-ABE9-9696F750AA6D}"/>
                  </a:ext>
                </a:extLst>
              </p:cNvPr>
              <p:cNvSpPr>
                <a:spLocks noGrp="1" noRot="1" noChangeAspect="1" noMove="1" noResize="1" noEditPoints="1" noAdjustHandles="1" noChangeArrowheads="1" noChangeShapeType="1" noTextEdit="1"/>
              </p:cNvSpPr>
              <p:nvPr>
                <p:ph idx="1"/>
              </p:nvPr>
            </p:nvSpPr>
            <p:spPr>
              <a:xfrm>
                <a:off x="838200" y="1669022"/>
                <a:ext cx="10515600" cy="5041267"/>
              </a:xfrm>
              <a:blipFill>
                <a:blip r:embed="rId2"/>
                <a:stretch>
                  <a:fillRect l="-522" t="-1330" r="-214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459322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5.Benchmark Tasks and Metrics</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3"/>
            <a:ext cx="10515600" cy="4823852"/>
          </a:xfrm>
        </p:spPr>
        <p:txBody>
          <a:bodyPr>
            <a:normAutofit/>
          </a:bodyPr>
          <a:lstStyle/>
          <a:p>
            <a:r>
              <a:rPr lang="en-US" altLang="zh-CN" sz="2000" dirty="0"/>
              <a:t>We designed a diverse set of benchmarks to push computer vision approaches to reason about </a:t>
            </a:r>
            <a:r>
              <a:rPr lang="en-US" altLang="zh-CN" sz="2000" b="1" dirty="0"/>
              <a:t>geometry, semantics and grouping</a:t>
            </a:r>
            <a:r>
              <a:rPr lang="en-US" altLang="zh-CN" sz="2000" dirty="0"/>
              <a:t>. </a:t>
            </a:r>
          </a:p>
          <a:p>
            <a:r>
              <a:rPr lang="en-US" altLang="zh-CN" sz="2000" dirty="0"/>
              <a:t>In the evaluation server, participants can submit results using any subset of the imagery types provided in the benchmark (e.g., aerial images, panoramas, Go-Pro, stereo). </a:t>
            </a:r>
          </a:p>
          <a:p>
            <a:r>
              <a:rPr lang="en-US" altLang="zh-CN" sz="2000" dirty="0"/>
              <a:t>In this section, we brieﬂy describe the tasks and metrics, and refer the reader to the supplementary material for further details. </a:t>
            </a:r>
          </a:p>
          <a:p>
            <a:r>
              <a:rPr lang="en-US" altLang="zh-CN" sz="2000" b="1" dirty="0"/>
              <a:t>Building Footprint and Road segmentation </a:t>
            </a:r>
            <a:r>
              <a:rPr lang="zh-CN" altLang="en-US" sz="2000" b="1" dirty="0"/>
              <a:t>： </a:t>
            </a:r>
            <a:r>
              <a:rPr lang="en-US" altLang="zh-CN" sz="2000" dirty="0"/>
              <a:t>Our ﬁrst task is semantic segmentation of building footprints and roads. Following common practice in semantic segmentation, we utilize </a:t>
            </a:r>
            <a:r>
              <a:rPr lang="en-US" altLang="zh-CN" sz="2000" b="1" dirty="0"/>
              <a:t>mean Intersection-Over-Union (</a:t>
            </a:r>
            <a:r>
              <a:rPr lang="en-US" altLang="zh-CN" sz="2000" b="1" dirty="0" err="1"/>
              <a:t>mIOU</a:t>
            </a:r>
            <a:r>
              <a:rPr lang="en-US" altLang="zh-CN" sz="2000" b="1" dirty="0"/>
              <a:t>) </a:t>
            </a:r>
            <a:r>
              <a:rPr lang="en-US" altLang="zh-CN" sz="2000" dirty="0"/>
              <a:t>as our metric. This is evaluated from a top-down view.</a:t>
            </a:r>
          </a:p>
          <a:p>
            <a:r>
              <a:rPr lang="en-US" altLang="zh-CN" sz="2000" b="1" dirty="0"/>
              <a:t>Building Footprint Instance Segmentation: </a:t>
            </a:r>
            <a:r>
              <a:rPr lang="en-US" altLang="zh-CN" sz="2000" dirty="0"/>
              <a:t>Our second task is building instance segmentation. We adopt multiple metrics for this task, since there is no consensus in the community of what is the best metric. We thus evaluate weighted </a:t>
            </a:r>
            <a:r>
              <a:rPr lang="en-US" altLang="zh-CN" sz="2000" b="1" dirty="0"/>
              <a:t>coverage(</a:t>
            </a:r>
            <a:r>
              <a:rPr lang="en-US" altLang="zh-CN" sz="2000" b="1" dirty="0" err="1"/>
              <a:t>Cov</a:t>
            </a:r>
            <a:r>
              <a:rPr lang="en-US" altLang="zh-CN" sz="2000" b="1" dirty="0"/>
              <a:t>),average precision(AP) as well as instance level precision </a:t>
            </a:r>
            <a:r>
              <a:rPr lang="en-US" altLang="zh-CN" sz="2000" dirty="0"/>
              <a:t>and </a:t>
            </a:r>
            <a:r>
              <a:rPr lang="en-US" altLang="zh-CN" sz="2000" b="1" dirty="0"/>
              <a:t>recall at 50%.</a:t>
            </a:r>
          </a:p>
          <a:p>
            <a:pPr marL="0" indent="0">
              <a:buNone/>
            </a:pPr>
            <a:endParaRPr lang="en-US" altLang="zh-CN" sz="2000" dirty="0"/>
          </a:p>
          <a:p>
            <a:endParaRPr lang="en-US" altLang="zh-CN" sz="2000" dirty="0"/>
          </a:p>
          <a:p>
            <a:endParaRPr lang="en-US" altLang="zh-CN" sz="2000" dirty="0"/>
          </a:p>
        </p:txBody>
      </p:sp>
    </p:spTree>
    <p:extLst>
      <p:ext uri="{BB962C8B-B14F-4D97-AF65-F5344CB8AC3E}">
        <p14:creationId xmlns:p14="http://schemas.microsoft.com/office/powerpoint/2010/main" val="16055357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5.Benchmark Tasks and Metrics</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420838"/>
            <a:ext cx="10515600" cy="5331654"/>
          </a:xfrm>
        </p:spPr>
        <p:txBody>
          <a:bodyPr>
            <a:normAutofit/>
          </a:bodyPr>
          <a:lstStyle/>
          <a:p>
            <a:r>
              <a:rPr lang="en-US" altLang="zh-CN" sz="2000" b="1" dirty="0"/>
              <a:t>Building Structured Contours:  </a:t>
            </a:r>
            <a:r>
              <a:rPr lang="en-US" altLang="zh-CN" sz="2000" dirty="0"/>
              <a:t>We want to push the community to produce instance segmentations that follow the structure of the primitives. Towards this goal, we deﬁne a metric that </a:t>
            </a:r>
            <a:r>
              <a:rPr lang="en-US" altLang="zh-CN" sz="2000" b="1" dirty="0"/>
              <a:t>merges (in a multiplicative fashion) segmentation scoring with geometric similarity. </a:t>
            </a:r>
          </a:p>
          <a:p>
            <a:r>
              <a:rPr lang="en-US" altLang="zh-CN" sz="2000" dirty="0"/>
              <a:t>In particular, </a:t>
            </a:r>
            <a:r>
              <a:rPr lang="en-US" altLang="zh-CN" sz="2000" b="1" dirty="0"/>
              <a:t>segmentation is measured in terms of IOU</a:t>
            </a:r>
            <a:r>
              <a:rPr lang="en-US" altLang="zh-CN" sz="2000" dirty="0"/>
              <a:t>, and we exploit the similarity between the turning functions of the estimated and ground truth polygons as a geometric metric. </a:t>
            </a:r>
            <a:endParaRPr lang="en-US" altLang="zh-CN" sz="2000" b="1" dirty="0"/>
          </a:p>
          <a:p>
            <a:r>
              <a:rPr lang="en-US" altLang="zh-CN" sz="2000" b="1" dirty="0"/>
              <a:t>Road Topology</a:t>
            </a:r>
            <a:r>
              <a:rPr lang="zh-CN" altLang="en-US" sz="2000" b="1" dirty="0"/>
              <a:t>：</a:t>
            </a:r>
            <a:r>
              <a:rPr lang="en-US" altLang="zh-CN" sz="2000" dirty="0"/>
              <a:t>In this task, </a:t>
            </a:r>
            <a:r>
              <a:rPr lang="en-US" altLang="zh-CN" sz="2000" b="1" dirty="0"/>
              <a:t>participants </a:t>
            </a:r>
            <a:r>
              <a:rPr lang="en-US" altLang="zh-CN" sz="2000" dirty="0"/>
              <a:t>are asked to extract polylines that represent road curbs and road centerlines </a:t>
            </a:r>
            <a:r>
              <a:rPr lang="en-US" altLang="zh-CN" sz="2000" b="1" dirty="0"/>
              <a:t>in bird’s eye perspective</a:t>
            </a:r>
            <a:r>
              <a:rPr lang="en-US" altLang="zh-CN" sz="2000" dirty="0"/>
              <a:t>. We discretize</a:t>
            </a:r>
            <a:r>
              <a:rPr lang="zh-CN" altLang="en-US" sz="2000" dirty="0"/>
              <a:t>（离散化）</a:t>
            </a:r>
            <a:r>
              <a:rPr lang="en-US" altLang="zh-CN" sz="2000" dirty="0"/>
              <a:t> both estimated and ground truth polylines in intervals of size 10cm. We deﬁne </a:t>
            </a:r>
            <a:r>
              <a:rPr lang="en-US" altLang="zh-CN" sz="2000" b="1" dirty="0"/>
              <a:t>precision and recall as our metrics</a:t>
            </a:r>
            <a:r>
              <a:rPr lang="en-US" altLang="zh-CN" sz="2000" dirty="0"/>
              <a:t>, where an estimated segment </a:t>
            </a:r>
            <a:r>
              <a:rPr lang="en-US" altLang="zh-CN" sz="2000" b="1" dirty="0"/>
              <a:t>is correct </a:t>
            </a:r>
            <a:r>
              <a:rPr lang="en-US" altLang="zh-CN" sz="2000" dirty="0"/>
              <a:t>if </a:t>
            </a:r>
            <a:r>
              <a:rPr lang="en-US" altLang="zh-CN" sz="2000" b="1" dirty="0"/>
              <a:t>its distance to the closest </a:t>
            </a:r>
            <a:r>
              <a:rPr lang="en-US" altLang="zh-CN" sz="2000" dirty="0"/>
              <a:t>segment on the target polyline set is smaller than a threshold (i.e., 0.5m and 2.0m).</a:t>
            </a:r>
          </a:p>
          <a:p>
            <a:endParaRPr lang="en-US" altLang="zh-CN" sz="2000" dirty="0"/>
          </a:p>
          <a:p>
            <a:endParaRPr lang="en-US" altLang="zh-CN" sz="2000" dirty="0"/>
          </a:p>
          <a:p>
            <a:endParaRPr lang="en-US" altLang="zh-CN" sz="2000" dirty="0"/>
          </a:p>
          <a:p>
            <a:endParaRPr lang="en-US" altLang="zh-CN" sz="2000" dirty="0"/>
          </a:p>
        </p:txBody>
      </p:sp>
      <p:pic>
        <p:nvPicPr>
          <p:cNvPr id="6" name="图片 5">
            <a:extLst>
              <a:ext uri="{FF2B5EF4-FFF2-40B4-BE49-F238E27FC236}">
                <a16:creationId xmlns:a16="http://schemas.microsoft.com/office/drawing/2014/main" xmlns="" id="{0738D981-0116-4381-9C14-CDC79D2CB5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099" y="5029808"/>
            <a:ext cx="11676184" cy="1828192"/>
          </a:xfrm>
          <a:prstGeom prst="rect">
            <a:avLst/>
          </a:prstGeom>
        </p:spPr>
      </p:pic>
    </p:spTree>
    <p:extLst>
      <p:ext uri="{BB962C8B-B14F-4D97-AF65-F5344CB8AC3E}">
        <p14:creationId xmlns:p14="http://schemas.microsoft.com/office/powerpoint/2010/main" val="759957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5.Benchmark Tasks and Metrics</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199" y="1564151"/>
            <a:ext cx="10515600" cy="5083469"/>
          </a:xfrm>
        </p:spPr>
        <p:txBody>
          <a:bodyPr>
            <a:normAutofit/>
          </a:bodyPr>
          <a:lstStyle/>
          <a:p>
            <a:r>
              <a:rPr lang="en-US" altLang="zh-CN" sz="2000" b="1" dirty="0"/>
              <a:t>Ground Road Segmentation: </a:t>
            </a:r>
            <a:r>
              <a:rPr lang="en-US" altLang="zh-CN" sz="2000" dirty="0"/>
              <a:t>We use IOU as our metric</a:t>
            </a:r>
          </a:p>
          <a:p>
            <a:r>
              <a:rPr lang="en-US" altLang="zh-CN" sz="2000" b="1" dirty="0"/>
              <a:t>Ground Urban Zoning Classiﬁcation: </a:t>
            </a:r>
            <a:r>
              <a:rPr lang="en-US" altLang="zh-CN" sz="2000" dirty="0"/>
              <a:t>This benchmark is motivated by </a:t>
            </a:r>
            <a:r>
              <a:rPr lang="en-US" altLang="zh-CN" sz="2000" b="1" dirty="0"/>
              <a:t>the human’s ability </a:t>
            </a:r>
            <a:r>
              <a:rPr lang="en-US" altLang="zh-CN" sz="2000" dirty="0"/>
              <a:t>to recognize the urban function of a local region by </a:t>
            </a:r>
            <a:r>
              <a:rPr lang="en-US" altLang="zh-CN" sz="2000" b="1" dirty="0"/>
              <a:t>its appearance</a:t>
            </a:r>
            <a:r>
              <a:rPr lang="en-US" altLang="zh-CN" sz="2000" dirty="0"/>
              <a:t>. We use </a:t>
            </a:r>
            <a:r>
              <a:rPr lang="en-US" altLang="zh-CN" sz="2000" b="1" dirty="0"/>
              <a:t>Top-1</a:t>
            </a:r>
            <a:r>
              <a:rPr lang="en-US" altLang="zh-CN" sz="2000" dirty="0"/>
              <a:t> accuracy as our metric and evaluate on the ground view.</a:t>
            </a:r>
          </a:p>
          <a:p>
            <a:r>
              <a:rPr lang="en-US" altLang="zh-CN" sz="2000" b="1" dirty="0"/>
              <a:t>Urban Zoning Segmentation: </a:t>
            </a:r>
            <a:r>
              <a:rPr lang="en-US" altLang="zh-CN" sz="2000" dirty="0"/>
              <a:t>Our goal is to produce a segmentation in bird’s eye view of the different urban zones including residential, commercial, open space, employment, etc. We </a:t>
            </a:r>
            <a:r>
              <a:rPr lang="en-US" altLang="zh-CN" sz="2000" b="1" dirty="0"/>
              <a:t>utilize IOU as our metric</a:t>
            </a:r>
            <a:r>
              <a:rPr lang="en-US" altLang="zh-CN" sz="2000" dirty="0"/>
              <a:t>.</a:t>
            </a:r>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pic>
        <p:nvPicPr>
          <p:cNvPr id="5" name="图片 4">
            <a:extLst>
              <a:ext uri="{FF2B5EF4-FFF2-40B4-BE49-F238E27FC236}">
                <a16:creationId xmlns:a16="http://schemas.microsoft.com/office/drawing/2014/main" xmlns="" id="{4530B809-C901-4E92-BD71-6B9AF6E1CA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6822" y="4137509"/>
            <a:ext cx="8038356" cy="1616178"/>
          </a:xfrm>
          <a:prstGeom prst="rect">
            <a:avLst/>
          </a:prstGeom>
        </p:spPr>
      </p:pic>
    </p:spTree>
    <p:extLst>
      <p:ext uri="{BB962C8B-B14F-4D97-AF65-F5344CB8AC3E}">
        <p14:creationId xmlns:p14="http://schemas.microsoft.com/office/powerpoint/2010/main" val="2126730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1. Introduction</a:t>
            </a:r>
            <a:endParaRPr lang="zh-CN" altLang="en-US" dirty="0"/>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90688"/>
            <a:ext cx="10515600" cy="4856529"/>
          </a:xfrm>
        </p:spPr>
        <p:txBody>
          <a:bodyPr>
            <a:noAutofit/>
          </a:bodyPr>
          <a:lstStyle/>
          <a:p>
            <a:r>
              <a:rPr lang="en-US" altLang="zh-CN" sz="1800" dirty="0"/>
              <a:t>In recent times, a great deal of effort has been devoted to creating large scale benchmarks.</a:t>
            </a:r>
          </a:p>
          <a:p>
            <a:r>
              <a:rPr lang="en-US" altLang="zh-CN" sz="1800" b="1" dirty="0">
                <a:solidFill>
                  <a:srgbClr val="FF0000"/>
                </a:solidFill>
              </a:rPr>
              <a:t>ImageNet [9] </a:t>
            </a:r>
            <a:r>
              <a:rPr lang="en-US" altLang="zh-CN" sz="1800" dirty="0"/>
              <a:t>made it possible to train large convolutional neural networks</a:t>
            </a:r>
          </a:p>
          <a:p>
            <a:r>
              <a:rPr lang="en-US" altLang="zh-CN" sz="1800" dirty="0"/>
              <a:t>ImageNet</a:t>
            </a:r>
            <a:r>
              <a:rPr lang="zh-CN" altLang="en-US" sz="1800" dirty="0"/>
              <a:t>项目是一个用于视觉对象识别软件研究的大型可视化数据库。超过</a:t>
            </a:r>
            <a:r>
              <a:rPr lang="en-US" altLang="zh-CN" sz="1800" dirty="0"/>
              <a:t>1400</a:t>
            </a:r>
            <a:r>
              <a:rPr lang="zh-CN" altLang="en-US" sz="1800" dirty="0"/>
              <a:t>万的图像</a:t>
            </a:r>
            <a:r>
              <a:rPr lang="en-US" altLang="zh-CN" sz="1800" dirty="0"/>
              <a:t>URL</a:t>
            </a:r>
            <a:r>
              <a:rPr lang="zh-CN" altLang="en-US" sz="1800" dirty="0"/>
              <a:t>被</a:t>
            </a:r>
            <a:r>
              <a:rPr lang="en-US" altLang="zh-CN" sz="1800" dirty="0"/>
              <a:t>ImageNet</a:t>
            </a:r>
            <a:r>
              <a:rPr lang="zh-CN" altLang="en-US" sz="1800" dirty="0"/>
              <a:t>手动注释，以指示图片中的对象</a:t>
            </a:r>
            <a:r>
              <a:rPr lang="en-US" altLang="zh-CN" sz="1800" dirty="0"/>
              <a:t>;</a:t>
            </a:r>
            <a:r>
              <a:rPr lang="zh-CN" altLang="en-US" sz="1800" dirty="0"/>
              <a:t>在至少一百万个图像中，还提供了边界框</a:t>
            </a:r>
            <a:endParaRPr lang="en-US" altLang="zh-CN" sz="1800" dirty="0"/>
          </a:p>
          <a:p>
            <a:r>
              <a:rPr lang="en-US" altLang="zh-CN" sz="1800" b="1" dirty="0">
                <a:solidFill>
                  <a:srgbClr val="FF0000"/>
                </a:solidFill>
              </a:rPr>
              <a:t>Alex-Net [16]</a:t>
            </a:r>
            <a:r>
              <a:rPr lang="zh-CN" altLang="en-US" sz="1800" dirty="0"/>
              <a:t>：</a:t>
            </a:r>
            <a:r>
              <a:rPr lang="en-US" altLang="zh-CN" sz="1800" dirty="0"/>
              <a:t> initiating the deep learning revolution in computer vision in 2012</a:t>
            </a:r>
          </a:p>
          <a:p>
            <a:r>
              <a:rPr lang="en-US" altLang="zh-CN" sz="1800" dirty="0"/>
              <a:t>Alex-Net </a:t>
            </a:r>
            <a:r>
              <a:rPr lang="zh-CN" altLang="en-US" sz="1800" dirty="0"/>
              <a:t>是</a:t>
            </a:r>
            <a:r>
              <a:rPr lang="en-US" altLang="zh-CN" sz="1800" dirty="0"/>
              <a:t>2012</a:t>
            </a:r>
            <a:r>
              <a:rPr lang="zh-CN" altLang="en-US" sz="1800" dirty="0"/>
              <a:t>年被提出的一种卷积神经网络结构，可以利用</a:t>
            </a:r>
            <a:r>
              <a:rPr lang="en-US" altLang="zh-CN" sz="1800" dirty="0"/>
              <a:t>ImageNet</a:t>
            </a:r>
            <a:r>
              <a:rPr lang="zh-CN" altLang="en-US" sz="1800" dirty="0"/>
              <a:t>上的数据集进行训练，达到分类效果</a:t>
            </a:r>
            <a:endParaRPr lang="en-US" altLang="zh-CN" sz="1800" dirty="0"/>
          </a:p>
        </p:txBody>
      </p:sp>
      <p:pic>
        <p:nvPicPr>
          <p:cNvPr id="5" name="图片 4">
            <a:extLst>
              <a:ext uri="{FF2B5EF4-FFF2-40B4-BE49-F238E27FC236}">
                <a16:creationId xmlns:a16="http://schemas.microsoft.com/office/drawing/2014/main" xmlns="" id="{FE22FD42-119E-425E-927C-A3F638E983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2010" y="4006337"/>
            <a:ext cx="6271661" cy="2611220"/>
          </a:xfrm>
          <a:prstGeom prst="rect">
            <a:avLst/>
          </a:prstGeom>
        </p:spPr>
      </p:pic>
      <p:pic>
        <p:nvPicPr>
          <p:cNvPr id="7" name="图片 6">
            <a:extLst>
              <a:ext uri="{FF2B5EF4-FFF2-40B4-BE49-F238E27FC236}">
                <a16:creationId xmlns:a16="http://schemas.microsoft.com/office/drawing/2014/main" xmlns="" id="{91EC7400-3179-4A0B-812C-AD20DF59CB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4668" y="3992269"/>
            <a:ext cx="4975322" cy="2611220"/>
          </a:xfrm>
          <a:prstGeom prst="rect">
            <a:avLst/>
          </a:prstGeom>
        </p:spPr>
      </p:pic>
    </p:spTree>
    <p:extLst>
      <p:ext uri="{BB962C8B-B14F-4D97-AF65-F5344CB8AC3E}">
        <p14:creationId xmlns:p14="http://schemas.microsoft.com/office/powerpoint/2010/main" val="31060307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5.Benchmark Tasks and Metrics</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199" y="1564151"/>
            <a:ext cx="10515600" cy="5083469"/>
          </a:xfrm>
        </p:spPr>
        <p:txBody>
          <a:bodyPr>
            <a:normAutofit/>
          </a:bodyPr>
          <a:lstStyle/>
          <a:p>
            <a:r>
              <a:rPr lang="en-US" altLang="zh-CN" sz="2000" b="1" dirty="0"/>
              <a:t>Building Height Estimation: </a:t>
            </a:r>
            <a:r>
              <a:rPr lang="en-US" altLang="zh-CN" sz="2000" dirty="0"/>
              <a:t>This tasks consists on estimating building height. Useful cues </a:t>
            </a:r>
            <a:r>
              <a:rPr lang="en-US" altLang="zh-CN" sz="2000" b="1" dirty="0"/>
              <a:t>include size of the buildings</a:t>
            </a:r>
            <a:r>
              <a:rPr lang="en-US" altLang="zh-CN" sz="2000" dirty="0"/>
              <a:t>, </a:t>
            </a:r>
            <a:r>
              <a:rPr lang="en-US" altLang="zh-CN" sz="2000" b="1" dirty="0"/>
              <a:t>pattern of shading and shadows as well as the imperfect rectiﬁcation</a:t>
            </a:r>
            <a:r>
              <a:rPr lang="en-US" altLang="zh-CN" sz="2000" dirty="0"/>
              <a:t> in </a:t>
            </a:r>
            <a:r>
              <a:rPr lang="en-US" altLang="zh-CN" sz="2000" b="1" dirty="0"/>
              <a:t>aerial views. </a:t>
            </a:r>
            <a:r>
              <a:rPr lang="en-US" altLang="zh-CN" sz="2000" dirty="0"/>
              <a:t>We adopt root mean square error in the log domain </a:t>
            </a:r>
            <a:r>
              <a:rPr lang="en-US" altLang="zh-CN" sz="2000" b="1" dirty="0"/>
              <a:t>(log-RMSE) </a:t>
            </a:r>
            <a:r>
              <a:rPr lang="en-US" altLang="zh-CN" sz="2000" dirty="0"/>
              <a:t>as our metric.</a:t>
            </a:r>
          </a:p>
          <a:p>
            <a:r>
              <a:rPr lang="en-US" altLang="zh-CN" sz="2000" b="1" dirty="0"/>
              <a:t>Additional Tasks: </a:t>
            </a:r>
            <a:r>
              <a:rPr lang="en-US" altLang="zh-CN" sz="2000" dirty="0"/>
              <a:t>We plan to add many tasks in the coming months. This includes detecting trees and recognizing their species. </a:t>
            </a:r>
          </a:p>
          <a:p>
            <a:r>
              <a:rPr lang="en-US" altLang="zh-CN" sz="2000" dirty="0"/>
              <a:t>Moreover, the accurate 3D building models allow us to build a benchmark of normal estimation as well as facade parsing. </a:t>
            </a:r>
          </a:p>
          <a:p>
            <a:r>
              <a:rPr lang="en-US" altLang="zh-CN" sz="2000" dirty="0"/>
              <a:t>We also plan to have benchmarks for detection and segmentation of trafﬁc lights, trafﬁc signs and poles. </a:t>
            </a:r>
          </a:p>
          <a:p>
            <a:endParaRPr lang="en-US" altLang="zh-CN" sz="2000" dirty="0"/>
          </a:p>
          <a:p>
            <a:endParaRPr lang="en-US" altLang="zh-CN" sz="2000" dirty="0"/>
          </a:p>
          <a:p>
            <a:endParaRPr lang="en-US" altLang="zh-CN" sz="2000" dirty="0"/>
          </a:p>
          <a:p>
            <a:endParaRPr lang="en-US" altLang="zh-CN" sz="2000" dirty="0"/>
          </a:p>
          <a:p>
            <a:endParaRPr lang="en-US" altLang="zh-CN" sz="2000" dirty="0"/>
          </a:p>
        </p:txBody>
      </p:sp>
    </p:spTree>
    <p:extLst>
      <p:ext uri="{BB962C8B-B14F-4D97-AF65-F5344CB8AC3E}">
        <p14:creationId xmlns:p14="http://schemas.microsoft.com/office/powerpoint/2010/main" val="31633454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6.Experimental Evaluation</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83469"/>
          </a:xfrm>
        </p:spPr>
        <p:txBody>
          <a:bodyPr>
            <a:normAutofit/>
          </a:bodyPr>
          <a:lstStyle/>
          <a:p>
            <a:r>
              <a:rPr lang="en-US" altLang="zh-CN" sz="2000" dirty="0"/>
              <a:t>We perform a pilot study of the difﬁculty of our tasks in a subset of </a:t>
            </a:r>
            <a:r>
              <a:rPr lang="en-US" altLang="zh-CN" sz="2000" dirty="0" err="1"/>
              <a:t>TorontoCity</a:t>
            </a:r>
            <a:r>
              <a:rPr lang="en-US" altLang="zh-CN" sz="2000" dirty="0"/>
              <a:t>, containing 125 km2 region (50 km2 fortraining,50 km2 for testing and 25km2 for validation).</a:t>
            </a:r>
          </a:p>
          <a:p>
            <a:r>
              <a:rPr lang="en-US" altLang="zh-CN" sz="2000" dirty="0"/>
              <a:t>The train/</a:t>
            </a:r>
            <a:r>
              <a:rPr lang="en-US" altLang="zh-CN" sz="2000" dirty="0" err="1"/>
              <a:t>val</a:t>
            </a:r>
            <a:r>
              <a:rPr lang="en-US" altLang="zh-CN" sz="2000" dirty="0"/>
              <a:t>/test regions do not overlap and are not adjacent. We utilize 56K </a:t>
            </a:r>
            <a:r>
              <a:rPr lang="en-US" altLang="zh-CN" sz="2000" dirty="0" err="1"/>
              <a:t>streetview</a:t>
            </a:r>
            <a:r>
              <a:rPr lang="en-US" altLang="zh-CN" sz="2000" dirty="0"/>
              <a:t> images around these regions (22K for training, 18K for validation and 16K for testing).</a:t>
            </a:r>
          </a:p>
          <a:p>
            <a:endParaRPr lang="en-US" altLang="zh-CN" sz="2000" dirty="0"/>
          </a:p>
          <a:p>
            <a:r>
              <a:rPr lang="en-US" altLang="zh-CN" sz="2000" dirty="0"/>
              <a:t>To perform the different segmentation related tasks, we train two types of convolutional networks: a variant of </a:t>
            </a:r>
            <a:r>
              <a:rPr lang="en-US" altLang="zh-CN" sz="2000" b="1" dirty="0"/>
              <a:t>FCN-8 </a:t>
            </a:r>
            <a:r>
              <a:rPr lang="en-US" altLang="zh-CN" sz="2000" dirty="0"/>
              <a:t>architecture [19] as well as a </a:t>
            </a:r>
            <a:r>
              <a:rPr lang="en-US" altLang="zh-CN" sz="2000" b="1" dirty="0" err="1"/>
              <a:t>ResNet</a:t>
            </a:r>
            <a:r>
              <a:rPr lang="en-US" altLang="zh-CN" sz="2000" b="1" dirty="0"/>
              <a:t> [14] with 56 convolutional layers.</a:t>
            </a:r>
          </a:p>
          <a:p>
            <a:endParaRPr lang="en-US" altLang="zh-CN" sz="2000" dirty="0"/>
          </a:p>
          <a:p>
            <a:endParaRPr lang="en-US" altLang="zh-CN" sz="2000" dirty="0"/>
          </a:p>
        </p:txBody>
      </p:sp>
    </p:spTree>
    <p:extLst>
      <p:ext uri="{BB962C8B-B14F-4D97-AF65-F5344CB8AC3E}">
        <p14:creationId xmlns:p14="http://schemas.microsoft.com/office/powerpoint/2010/main" val="42230898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6.Experimental Evaluation</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83469"/>
          </a:xfrm>
        </p:spPr>
        <p:txBody>
          <a:bodyPr>
            <a:normAutofit/>
          </a:bodyPr>
          <a:lstStyle/>
          <a:p>
            <a:r>
              <a:rPr lang="en-US" altLang="zh-CN" sz="2000" b="1" dirty="0"/>
              <a:t>Semantic Segmentation: </a:t>
            </a:r>
            <a:r>
              <a:rPr lang="en-US" altLang="zh-CN" sz="2000" dirty="0"/>
              <a:t>As shown in Tab. </a:t>
            </a:r>
          </a:p>
          <a:p>
            <a:pPr marL="0" indent="0">
              <a:buNone/>
            </a:pPr>
            <a:r>
              <a:rPr lang="en-US" altLang="zh-CN" sz="2000" dirty="0"/>
              <a:t>1, both networks perform well. Fig. 5 </a:t>
            </a:r>
            <a:r>
              <a:rPr lang="en-US" altLang="zh-CN" sz="2000" dirty="0" err="1"/>
              <a:t>illustr</a:t>
            </a:r>
            <a:r>
              <a:rPr lang="en-US" altLang="zh-CN" sz="2000" dirty="0"/>
              <a:t>-</a:t>
            </a:r>
          </a:p>
          <a:p>
            <a:pPr marL="0" indent="0">
              <a:buNone/>
            </a:pPr>
            <a:r>
              <a:rPr lang="en-US" altLang="zh-CN" sz="2000" dirty="0" err="1"/>
              <a:t>ates</a:t>
            </a:r>
            <a:r>
              <a:rPr lang="en-US" altLang="zh-CN" sz="2000" dirty="0"/>
              <a:t> qualitative results of ResNet56 output. It </a:t>
            </a:r>
          </a:p>
          <a:p>
            <a:pPr marL="0" indent="0">
              <a:buNone/>
            </a:pPr>
            <a:r>
              <a:rPr lang="en-US" altLang="zh-CN" sz="2000" dirty="0"/>
              <a:t>is worth noting that large networks such as ResNet56 can be trained from scratch given our largescale dataset. Visually </a:t>
            </a:r>
            <a:r>
              <a:rPr lang="en-US" altLang="zh-CN" sz="2000" dirty="0" err="1"/>
              <a:t>ResNet’s</a:t>
            </a:r>
            <a:r>
              <a:rPr lang="en-US" altLang="zh-CN" sz="2000" dirty="0"/>
              <a:t> output tends to be more sharp, while FCN’s output is more smooth.</a:t>
            </a:r>
          </a:p>
          <a:p>
            <a:endParaRPr lang="en-US" altLang="zh-CN" sz="2000" dirty="0"/>
          </a:p>
          <a:p>
            <a:endParaRPr lang="en-US" altLang="zh-CN" sz="2000" dirty="0"/>
          </a:p>
        </p:txBody>
      </p:sp>
      <p:pic>
        <p:nvPicPr>
          <p:cNvPr id="4" name="图片 3">
            <a:extLst>
              <a:ext uri="{FF2B5EF4-FFF2-40B4-BE49-F238E27FC236}">
                <a16:creationId xmlns:a16="http://schemas.microsoft.com/office/drawing/2014/main" xmlns="" id="{CB4E47BD-6DFA-41C8-8B1F-A30DEA8F5603}"/>
              </a:ext>
            </a:extLst>
          </p:cNvPr>
          <p:cNvPicPr>
            <a:picLocks noChangeAspect="1"/>
          </p:cNvPicPr>
          <p:nvPr/>
        </p:nvPicPr>
        <p:blipFill>
          <a:blip r:embed="rId2"/>
          <a:stretch>
            <a:fillRect/>
          </a:stretch>
        </p:blipFill>
        <p:spPr>
          <a:xfrm>
            <a:off x="6257191" y="1612758"/>
            <a:ext cx="5740497" cy="1276658"/>
          </a:xfrm>
          <a:prstGeom prst="rect">
            <a:avLst/>
          </a:prstGeom>
        </p:spPr>
      </p:pic>
      <p:pic>
        <p:nvPicPr>
          <p:cNvPr id="6" name="图片 5">
            <a:extLst>
              <a:ext uri="{FF2B5EF4-FFF2-40B4-BE49-F238E27FC236}">
                <a16:creationId xmlns:a16="http://schemas.microsoft.com/office/drawing/2014/main" xmlns="" id="{6CDD30CF-1906-42C3-B16C-57318455B1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670" y="2917548"/>
            <a:ext cx="11642660" cy="3806811"/>
          </a:xfrm>
          <a:prstGeom prst="rect">
            <a:avLst/>
          </a:prstGeom>
        </p:spPr>
      </p:pic>
    </p:spTree>
    <p:extLst>
      <p:ext uri="{BB962C8B-B14F-4D97-AF65-F5344CB8AC3E}">
        <p14:creationId xmlns:p14="http://schemas.microsoft.com/office/powerpoint/2010/main" val="3777909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6.Experimental Evaluation</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83469"/>
          </a:xfrm>
        </p:spPr>
        <p:txBody>
          <a:bodyPr>
            <a:normAutofit/>
          </a:bodyPr>
          <a:lstStyle/>
          <a:p>
            <a:r>
              <a:rPr lang="en-US" altLang="zh-CN" sz="2000" b="1" dirty="0"/>
              <a:t>Instance Segmentation: </a:t>
            </a:r>
            <a:r>
              <a:rPr lang="en-US" altLang="zh-CN" sz="2000" dirty="0"/>
              <a:t>We estimate instance segmentation by </a:t>
            </a:r>
            <a:r>
              <a:rPr lang="en-US" altLang="zh-CN" sz="2000" b="1" dirty="0"/>
              <a:t>taking the output of the semantic labeling and performing connected-component labeling. </a:t>
            </a:r>
            <a:r>
              <a:rPr lang="en-US" altLang="zh-CN" sz="2000" dirty="0"/>
              <a:t>Each component is assigned a different label. Since convolutional nets tend to generate blob like structures, a single component might contain multiple instances connected with a small number of pixels. To alleviate this problem, we apply </a:t>
            </a:r>
            <a:r>
              <a:rPr lang="en-US" altLang="zh-CN" sz="2000" b="1" dirty="0"/>
              <a:t>morphological opening operators </a:t>
            </a:r>
            <a:r>
              <a:rPr lang="en-US" altLang="zh-CN" sz="2000" dirty="0"/>
              <a:t>over the semantic labeling masks ( an erosion ﬁltering followed by a dilation ﬁltering with the same size). As shown inTab.2 and Fig.6 the performance is low. There is still much for the community to do to solve this task. </a:t>
            </a:r>
          </a:p>
          <a:p>
            <a:endParaRPr lang="en-US" altLang="zh-CN" sz="2000" dirty="0"/>
          </a:p>
        </p:txBody>
      </p:sp>
      <p:pic>
        <p:nvPicPr>
          <p:cNvPr id="7" name="图片 6">
            <a:extLst>
              <a:ext uri="{FF2B5EF4-FFF2-40B4-BE49-F238E27FC236}">
                <a16:creationId xmlns:a16="http://schemas.microsoft.com/office/drawing/2014/main" xmlns="" id="{88958D83-F9B0-4E1F-B27B-709E84EAC8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3004" y="4033638"/>
            <a:ext cx="8465676" cy="2310679"/>
          </a:xfrm>
          <a:prstGeom prst="rect">
            <a:avLst/>
          </a:prstGeom>
        </p:spPr>
      </p:pic>
    </p:spTree>
    <p:extLst>
      <p:ext uri="{BB962C8B-B14F-4D97-AF65-F5344CB8AC3E}">
        <p14:creationId xmlns:p14="http://schemas.microsoft.com/office/powerpoint/2010/main" val="34861237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6.Experimental Evaluation</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83469"/>
          </a:xfrm>
        </p:spPr>
        <p:txBody>
          <a:bodyPr>
            <a:normAutofit/>
          </a:bodyPr>
          <a:lstStyle/>
          <a:p>
            <a:r>
              <a:rPr lang="en-US" altLang="zh-CN" sz="2000" b="1" dirty="0"/>
              <a:t>Instance Segmentation: </a:t>
            </a:r>
            <a:r>
              <a:rPr lang="en-US" altLang="zh-CN" sz="2000" dirty="0"/>
              <a:t>We estimate instance segmentation by taking the output of the semantic labeling and performing connected-component labeling. Each component is assigned a different label. Since convolutional nets tend to generate blob like structures, a single component might contain multiple instances connected with a small number of pixels. To alleviate this problem, we apply morphological opening operators over the semantic labeling masks ( an erosion ﬁltering followed by a dilation ﬁltering with the same size). As shown inTab.2 and Fig.6 the performance is low. There is still much for the community to do to solve this task. </a:t>
            </a:r>
          </a:p>
          <a:p>
            <a:endParaRPr lang="en-US" altLang="zh-CN" sz="2000" dirty="0"/>
          </a:p>
        </p:txBody>
      </p:sp>
      <p:pic>
        <p:nvPicPr>
          <p:cNvPr id="9" name="图片 8">
            <a:extLst>
              <a:ext uri="{FF2B5EF4-FFF2-40B4-BE49-F238E27FC236}">
                <a16:creationId xmlns:a16="http://schemas.microsoft.com/office/drawing/2014/main" xmlns="" id="{F4463136-46E7-4747-BF5A-F83E929B75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882041"/>
            <a:ext cx="12192000" cy="3940758"/>
          </a:xfrm>
          <a:prstGeom prst="rect">
            <a:avLst/>
          </a:prstGeom>
        </p:spPr>
      </p:pic>
    </p:spTree>
    <p:extLst>
      <p:ext uri="{BB962C8B-B14F-4D97-AF65-F5344CB8AC3E}">
        <p14:creationId xmlns:p14="http://schemas.microsoft.com/office/powerpoint/2010/main" val="25449927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6.Experimental Evaluation</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83469"/>
          </a:xfrm>
        </p:spPr>
        <p:txBody>
          <a:bodyPr>
            <a:normAutofit/>
          </a:bodyPr>
          <a:lstStyle/>
          <a:p>
            <a:r>
              <a:rPr lang="en-US" altLang="zh-CN" sz="2000" b="1" dirty="0"/>
              <a:t>Road Centerlines and Curbs: </a:t>
            </a:r>
            <a:r>
              <a:rPr lang="en-US" altLang="zh-CN" sz="2000" dirty="0"/>
              <a:t>We compute the </a:t>
            </a:r>
            <a:r>
              <a:rPr lang="en-US" altLang="zh-CN" sz="2000" b="1" dirty="0"/>
              <a:t>medial axis of the semantic segmentation </a:t>
            </a:r>
            <a:r>
              <a:rPr lang="en-US" altLang="zh-CN" sz="2000" dirty="0"/>
              <a:t>to extract the skeleton of the mask as our estimate of road centerline. In order to smooth the skeletonization, we ﬁrst conduct </a:t>
            </a:r>
            <a:r>
              <a:rPr lang="en-US" altLang="zh-CN" sz="2000" b="1" dirty="0"/>
              <a:t>a morphological closing operator </a:t>
            </a:r>
            <a:r>
              <a:rPr lang="en-US" altLang="zh-CN" sz="2000" dirty="0"/>
              <a:t>(dilation followed by erosion) over the road masks. To estimate road curbs, we simply extract the contours of the road segmentation and exploit closing operator. As shown in Table. 1, </a:t>
            </a:r>
            <a:r>
              <a:rPr lang="en-US" altLang="zh-CN" sz="2000" dirty="0" err="1"/>
              <a:t>ResNet</a:t>
            </a:r>
            <a:r>
              <a:rPr lang="en-US" altLang="zh-CN" sz="2000" dirty="0"/>
              <a:t> achieves the highest score in both tasks, and morphological ﬁltering helps for both networks. Qualitative results are shown in Fig.5. Note that there is still much room for improvement.</a:t>
            </a:r>
          </a:p>
          <a:p>
            <a:endParaRPr lang="en-US" altLang="zh-CN" sz="2000" dirty="0"/>
          </a:p>
          <a:p>
            <a:endParaRPr lang="en-US" altLang="zh-CN" sz="2000" dirty="0"/>
          </a:p>
          <a:p>
            <a:endParaRPr lang="en-US" altLang="zh-CN" sz="2000" dirty="0"/>
          </a:p>
          <a:p>
            <a:endParaRPr lang="en-US" altLang="zh-CN" sz="2000" dirty="0"/>
          </a:p>
          <a:p>
            <a:pPr marL="0" indent="0">
              <a:buNone/>
            </a:pPr>
            <a:endParaRPr lang="en-US" altLang="zh-CN" sz="2000" dirty="0"/>
          </a:p>
          <a:p>
            <a:r>
              <a:rPr lang="zh-CN" altLang="en-US" sz="2000" dirty="0"/>
              <a:t>形态学算子：</a:t>
            </a:r>
            <a:r>
              <a:rPr lang="en-US" altLang="zh-CN" sz="2000" dirty="0">
                <a:hlinkClick r:id="rId2"/>
              </a:rPr>
              <a:t>http://www.cnblogs.com/max198727/p/3696530.html</a:t>
            </a:r>
            <a:endParaRPr lang="en-US" altLang="zh-CN" sz="2000" dirty="0"/>
          </a:p>
        </p:txBody>
      </p:sp>
      <p:pic>
        <p:nvPicPr>
          <p:cNvPr id="5" name="图片 4">
            <a:extLst>
              <a:ext uri="{FF2B5EF4-FFF2-40B4-BE49-F238E27FC236}">
                <a16:creationId xmlns:a16="http://schemas.microsoft.com/office/drawing/2014/main" xmlns="" id="{8A988B33-BA46-4B0A-ABE4-FFCB89BBE7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1520" y="3854605"/>
            <a:ext cx="7328959" cy="1516004"/>
          </a:xfrm>
          <a:prstGeom prst="rect">
            <a:avLst/>
          </a:prstGeom>
        </p:spPr>
      </p:pic>
    </p:spTree>
    <p:extLst>
      <p:ext uri="{BB962C8B-B14F-4D97-AF65-F5344CB8AC3E}">
        <p14:creationId xmlns:p14="http://schemas.microsoft.com/office/powerpoint/2010/main" val="6869923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6.Experimental Evaluation</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83469"/>
          </a:xfrm>
        </p:spPr>
        <p:txBody>
          <a:bodyPr>
            <a:normAutofit/>
          </a:bodyPr>
          <a:lstStyle/>
          <a:p>
            <a:r>
              <a:rPr lang="en-US" altLang="zh-CN" sz="2000" b="1" dirty="0"/>
              <a:t>Road Centerlines and Curbs: </a:t>
            </a:r>
            <a:r>
              <a:rPr lang="en-US" altLang="zh-CN" sz="2000" dirty="0"/>
              <a:t>We compute the medial axis of the semantic segmentation to extract the skeleton of the mask as our estimate of road centerline. In order to smooth the skeletonization, we ﬁrst conduct a morphological closing operator (dilation followed by erosion) over the road masks. To estimate road curbs, we simply extract the contours of the road segmentation and exploit closing operator. As shown in Table. 1, </a:t>
            </a:r>
            <a:r>
              <a:rPr lang="en-US" altLang="zh-CN" sz="2000" dirty="0" err="1"/>
              <a:t>ResNet</a:t>
            </a:r>
            <a:r>
              <a:rPr lang="en-US" altLang="zh-CN" sz="2000" dirty="0"/>
              <a:t> achieves the highest score in both tasks, and morphological ﬁltering helps for both networks. Qualitative results are shown in Fig.5. Note that there is still much room for improvement.</a:t>
            </a:r>
          </a:p>
          <a:p>
            <a:endParaRPr lang="en-US" altLang="zh-CN" sz="2000" dirty="0"/>
          </a:p>
        </p:txBody>
      </p:sp>
      <p:pic>
        <p:nvPicPr>
          <p:cNvPr id="6" name="图片 5">
            <a:extLst>
              <a:ext uri="{FF2B5EF4-FFF2-40B4-BE49-F238E27FC236}">
                <a16:creationId xmlns:a16="http://schemas.microsoft.com/office/drawing/2014/main" xmlns="" id="{894875A4-0A83-4B40-8168-DBF28A732B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142" y="2994585"/>
            <a:ext cx="11305325" cy="3696513"/>
          </a:xfrm>
          <a:prstGeom prst="rect">
            <a:avLst/>
          </a:prstGeom>
        </p:spPr>
      </p:pic>
    </p:spTree>
    <p:extLst>
      <p:ext uri="{BB962C8B-B14F-4D97-AF65-F5344CB8AC3E}">
        <p14:creationId xmlns:p14="http://schemas.microsoft.com/office/powerpoint/2010/main" val="3208675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6.Experimental Evaluation</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83469"/>
          </a:xfrm>
        </p:spPr>
        <p:txBody>
          <a:bodyPr>
            <a:normAutofit/>
          </a:bodyPr>
          <a:lstStyle/>
          <a:p>
            <a:endParaRPr lang="en-US" altLang="zh-CN" sz="2000" dirty="0"/>
          </a:p>
          <a:p>
            <a:r>
              <a:rPr lang="en-US" altLang="zh-CN" sz="2000" b="1" dirty="0"/>
              <a:t>Building Contours: </a:t>
            </a:r>
            <a:r>
              <a:rPr lang="en-US" altLang="zh-CN" sz="2000" dirty="0"/>
              <a:t>We compute building contours from our </a:t>
            </a:r>
            <a:r>
              <a:rPr lang="en-US" altLang="zh-CN" sz="2000" b="1" dirty="0"/>
              <a:t>estimated building instances</a:t>
            </a:r>
            <a:r>
              <a:rPr lang="en-US" altLang="zh-CN" sz="2000" dirty="0"/>
              <a:t>, and apply the </a:t>
            </a:r>
            <a:r>
              <a:rPr lang="en-US" altLang="zh-CN" sz="2000" b="1" dirty="0"/>
              <a:t>Ramer-Douglas-</a:t>
            </a:r>
            <a:r>
              <a:rPr lang="en-US" altLang="zh-CN" sz="2000" b="1" dirty="0" err="1"/>
              <a:t>Peucker</a:t>
            </a:r>
            <a:r>
              <a:rPr lang="en-US" altLang="zh-CN" sz="2000" b="1" dirty="0"/>
              <a:t> </a:t>
            </a:r>
            <a:r>
              <a:rPr lang="en-US" altLang="zh-CN" sz="2000" dirty="0"/>
              <a:t>algorithm [27] to simplify each polygon with a threshold of 0.5m. This results in polygons with 13 vertices on average. As shown in Tab. 5 and Fig. 7, this simple procedure offers reasonable yet not satisfactory </a:t>
            </a:r>
            <a:r>
              <a:rPr lang="en-US" altLang="zh-CN" sz="2000" dirty="0" err="1"/>
              <a:t>resulst</a:t>
            </a:r>
            <a:r>
              <a:rPr lang="en-US" altLang="zh-CN" sz="2000" dirty="0"/>
              <a:t>. This suggests there is still a large improvement space for generating building polygons from </a:t>
            </a:r>
            <a:r>
              <a:rPr lang="en-US" altLang="zh-CN" sz="2000" b="1" dirty="0"/>
              <a:t>aerial images</a:t>
            </a:r>
            <a:r>
              <a:rPr lang="en-US" altLang="zh-CN" sz="2000" dirty="0"/>
              <a:t>.</a:t>
            </a:r>
          </a:p>
          <a:p>
            <a:endParaRPr lang="en-US" altLang="zh-CN" sz="2000" dirty="0"/>
          </a:p>
        </p:txBody>
      </p:sp>
      <p:pic>
        <p:nvPicPr>
          <p:cNvPr id="5" name="图片 4">
            <a:extLst>
              <a:ext uri="{FF2B5EF4-FFF2-40B4-BE49-F238E27FC236}">
                <a16:creationId xmlns:a16="http://schemas.microsoft.com/office/drawing/2014/main" xmlns="" id="{9895962C-8183-4871-869D-1A93935643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0278" y="3618101"/>
            <a:ext cx="3781953" cy="1124107"/>
          </a:xfrm>
          <a:prstGeom prst="rect">
            <a:avLst/>
          </a:prstGeom>
        </p:spPr>
      </p:pic>
      <p:pic>
        <p:nvPicPr>
          <p:cNvPr id="6" name="图片 5">
            <a:extLst>
              <a:ext uri="{FF2B5EF4-FFF2-40B4-BE49-F238E27FC236}">
                <a16:creationId xmlns:a16="http://schemas.microsoft.com/office/drawing/2014/main" xmlns="" id="{B880AE2C-2B5E-478D-AEE9-2BE89CC38E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42981"/>
            <a:ext cx="12192000" cy="2018239"/>
          </a:xfrm>
          <a:prstGeom prst="rect">
            <a:avLst/>
          </a:prstGeom>
        </p:spPr>
      </p:pic>
    </p:spTree>
    <p:extLst>
      <p:ext uri="{BB962C8B-B14F-4D97-AF65-F5344CB8AC3E}">
        <p14:creationId xmlns:p14="http://schemas.microsoft.com/office/powerpoint/2010/main" val="3767067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6.Experimental Evaluation</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83469"/>
          </a:xfrm>
        </p:spPr>
        <p:txBody>
          <a:bodyPr>
            <a:normAutofit/>
          </a:bodyPr>
          <a:lstStyle/>
          <a:p>
            <a:r>
              <a:rPr lang="en-US" altLang="zh-CN" sz="2000" b="1" dirty="0"/>
              <a:t>Ground Urban Zoning Classiﬁcation: </a:t>
            </a:r>
            <a:r>
              <a:rPr lang="en-US" altLang="zh-CN" sz="2000" dirty="0"/>
              <a:t>We train multiple state-of-the-art convolutional networks for this task including </a:t>
            </a:r>
            <a:r>
              <a:rPr lang="en-US" altLang="zh-CN" sz="2000" dirty="0" err="1"/>
              <a:t>AlexNet</a:t>
            </a:r>
            <a:r>
              <a:rPr lang="en-US" altLang="zh-CN" sz="2000" dirty="0"/>
              <a:t> [16], VGG-16 [32], </a:t>
            </a:r>
            <a:r>
              <a:rPr lang="en-US" altLang="zh-CN" sz="2000" dirty="0" err="1"/>
              <a:t>GoogleNet</a:t>
            </a:r>
            <a:r>
              <a:rPr lang="en-US" altLang="zh-CN" sz="2000" dirty="0"/>
              <a:t> [33] and ResNet-152 [14] that are ﬁne-tuned </a:t>
            </a:r>
            <a:r>
              <a:rPr lang="en-US" altLang="zh-CN" sz="2000" b="1" dirty="0"/>
              <a:t>from the ImageNet benchmark </a:t>
            </a:r>
            <a:r>
              <a:rPr lang="en-US" altLang="zh-CN" sz="2000" dirty="0"/>
              <a:t>[9]. We also train </a:t>
            </a:r>
            <a:r>
              <a:rPr lang="en-US" altLang="zh-CN" sz="2000" dirty="0" err="1"/>
              <a:t>AlexNet</a:t>
            </a:r>
            <a:r>
              <a:rPr lang="en-US" altLang="zh-CN" sz="2000" dirty="0"/>
              <a:t> [16], ResNet-32 [14], Network-In-Network [17] and ResNet-152 [14] from scratch </a:t>
            </a:r>
            <a:r>
              <a:rPr lang="en-US" altLang="zh-CN" sz="2000" b="1" dirty="0"/>
              <a:t>over our ground-view panoramic image tiles</a:t>
            </a:r>
            <a:r>
              <a:rPr lang="en-US" altLang="zh-CN" sz="2000" dirty="0"/>
              <a:t>. As shown in Table. 1 ResNet-152 with pre-trained initialization achieves the best results. Net-in-net achieves the best performance among all models that are trained from scratch. </a:t>
            </a:r>
          </a:p>
          <a:p>
            <a:endParaRPr lang="en-US" altLang="zh-CN" sz="2000" dirty="0"/>
          </a:p>
          <a:p>
            <a:pPr marL="0" indent="0">
              <a:buNone/>
            </a:pPr>
            <a:endParaRPr lang="en-US" altLang="zh-CN" sz="2000" dirty="0"/>
          </a:p>
          <a:p>
            <a:r>
              <a:rPr lang="en-US" altLang="zh-CN" sz="2000" b="1" dirty="0"/>
              <a:t>Urban Zoning Segmentation: </a:t>
            </a:r>
            <a:r>
              <a:rPr lang="en-US" altLang="zh-CN" sz="2000" dirty="0"/>
              <a:t>This is an extremely hard task from aerial views alone. To simplify it, we merged the zone-types into residential, others (including commercial, utility and employment) as well as open spaces (including natural, park, recreational etc.). As shown in Tab. 4 more research is needed to solve this task.</a:t>
            </a:r>
          </a:p>
          <a:p>
            <a:endParaRPr lang="en-US" altLang="zh-CN" sz="2000" dirty="0"/>
          </a:p>
        </p:txBody>
      </p:sp>
      <p:pic>
        <p:nvPicPr>
          <p:cNvPr id="4" name="图片 3">
            <a:extLst>
              <a:ext uri="{FF2B5EF4-FFF2-40B4-BE49-F238E27FC236}">
                <a16:creationId xmlns:a16="http://schemas.microsoft.com/office/drawing/2014/main" xmlns="" id="{B7FD3D27-6738-4FD2-A67F-E63BB16AE4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4529" y="3356723"/>
            <a:ext cx="5959271" cy="1232682"/>
          </a:xfrm>
          <a:prstGeom prst="rect">
            <a:avLst/>
          </a:prstGeom>
        </p:spPr>
      </p:pic>
      <p:pic>
        <p:nvPicPr>
          <p:cNvPr id="5" name="图片 4">
            <a:extLst>
              <a:ext uri="{FF2B5EF4-FFF2-40B4-BE49-F238E27FC236}">
                <a16:creationId xmlns:a16="http://schemas.microsoft.com/office/drawing/2014/main" xmlns="" id="{36EA8FA7-134C-4C9E-9A7F-55DE56649D6B}"/>
              </a:ext>
            </a:extLst>
          </p:cNvPr>
          <p:cNvPicPr>
            <a:picLocks noChangeAspect="1"/>
          </p:cNvPicPr>
          <p:nvPr/>
        </p:nvPicPr>
        <p:blipFill>
          <a:blip r:embed="rId3"/>
          <a:stretch>
            <a:fillRect/>
          </a:stretch>
        </p:blipFill>
        <p:spPr>
          <a:xfrm>
            <a:off x="56272" y="5687499"/>
            <a:ext cx="11896725" cy="1143000"/>
          </a:xfrm>
          <a:prstGeom prst="rect">
            <a:avLst/>
          </a:prstGeom>
        </p:spPr>
      </p:pic>
    </p:spTree>
    <p:extLst>
      <p:ext uri="{BB962C8B-B14F-4D97-AF65-F5344CB8AC3E}">
        <p14:creationId xmlns:p14="http://schemas.microsoft.com/office/powerpoint/2010/main" val="3544975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a:xfrm>
            <a:off x="838199" y="365125"/>
            <a:ext cx="10837985" cy="1325563"/>
          </a:xfrm>
        </p:spPr>
        <p:txBody>
          <a:bodyPr/>
          <a:lstStyle/>
          <a:p>
            <a:r>
              <a:rPr lang="en-US" altLang="zh-CN" dirty="0"/>
              <a:t>6.Experimental Evaluation</a:t>
            </a:r>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69022"/>
            <a:ext cx="10515600" cy="5083469"/>
          </a:xfrm>
        </p:spPr>
        <p:txBody>
          <a:bodyPr>
            <a:normAutofit/>
          </a:bodyPr>
          <a:lstStyle/>
          <a:p>
            <a:r>
              <a:rPr lang="en-US" altLang="zh-CN" sz="2000" b="1" dirty="0"/>
              <a:t>Ground-view road segmentation: </a:t>
            </a:r>
            <a:r>
              <a:rPr lang="en-US" altLang="zh-CN" sz="2000" dirty="0"/>
              <a:t>We utilize </a:t>
            </a:r>
            <a:r>
              <a:rPr lang="en-US" altLang="zh-CN" sz="2000" b="1" dirty="0"/>
              <a:t>a subset of the labeled panoramas</a:t>
            </a:r>
            <a:r>
              <a:rPr lang="en-US" altLang="zh-CN" sz="2000" dirty="0"/>
              <a:t>, which includes 1000 training, 200 validation and 800 testing images. The </a:t>
            </a:r>
            <a:r>
              <a:rPr lang="en-US" altLang="zh-CN" sz="2000" b="1" dirty="0"/>
              <a:t>average IOU is 97.21%. The average pixel accuracy is 98.64% </a:t>
            </a:r>
            <a:r>
              <a:rPr lang="en-US" altLang="zh-CN" sz="2000" dirty="0"/>
              <a:t>and </a:t>
            </a:r>
            <a:r>
              <a:rPr lang="en-US" altLang="zh-CN" sz="2000" b="1" dirty="0"/>
              <a:t>average top-down IOU is 87.53%. </a:t>
            </a:r>
            <a:r>
              <a:rPr lang="en-US" altLang="zh-CN" sz="2000" dirty="0"/>
              <a:t>This shows that a state-of-the-art neural network can nearly solve this task, suggesting that it is promising to automatically generate high-resolution maps by capturing geo-referenced street-view panoramas.</a:t>
            </a:r>
          </a:p>
          <a:p>
            <a:endParaRPr lang="en-US" altLang="zh-CN" sz="2000" dirty="0"/>
          </a:p>
          <a:p>
            <a:r>
              <a:rPr lang="en-US" altLang="zh-CN" sz="2000" b="1" dirty="0"/>
              <a:t>Building Height: </a:t>
            </a:r>
            <a:r>
              <a:rPr lang="en-US" altLang="zh-CN" sz="2000" dirty="0"/>
              <a:t>No network was able to estimate building height from aerial images alone. This task is either too hard, or more sophisticated methods are needed. For example, utilizing ground imagery seems a logical ﬁrst step.</a:t>
            </a:r>
          </a:p>
        </p:txBody>
      </p:sp>
    </p:spTree>
    <p:extLst>
      <p:ext uri="{BB962C8B-B14F-4D97-AF65-F5344CB8AC3E}">
        <p14:creationId xmlns:p14="http://schemas.microsoft.com/office/powerpoint/2010/main" val="172715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1. Introduction</a:t>
            </a:r>
            <a:endParaRPr lang="zh-CN" altLang="en-US" dirty="0"/>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90688"/>
            <a:ext cx="10515600" cy="5047737"/>
          </a:xfrm>
        </p:spPr>
        <p:txBody>
          <a:bodyPr>
            <a:noAutofit/>
          </a:bodyPr>
          <a:lstStyle/>
          <a:p>
            <a:r>
              <a:rPr lang="en-US" altLang="zh-CN" sz="1800" b="1" dirty="0">
                <a:solidFill>
                  <a:srgbClr val="FF0000"/>
                </a:solidFill>
              </a:rPr>
              <a:t>PASCAL VOC [11]</a:t>
            </a:r>
            <a:r>
              <a:rPr lang="en-US" altLang="zh-CN" sz="1800" b="1" dirty="0"/>
              <a:t> </a:t>
            </a:r>
            <a:r>
              <a:rPr lang="zh-CN" altLang="en-US" sz="1800" dirty="0"/>
              <a:t>： </a:t>
            </a:r>
            <a:r>
              <a:rPr lang="en-US" altLang="zh-CN" sz="1800" dirty="0"/>
              <a:t>Pascal VOC </a:t>
            </a:r>
            <a:r>
              <a:rPr lang="zh-CN" altLang="en-US" sz="1800" dirty="0"/>
              <a:t>是一个非常流行的数据集，用于构建和评估图像分类、对象检测和分割的算法（</a:t>
            </a:r>
            <a:r>
              <a:rPr lang="en-US" altLang="zh-CN" sz="1800" b="1" u="sng" dirty="0"/>
              <a:t>20</a:t>
            </a:r>
            <a:r>
              <a:rPr lang="zh-CN" altLang="en-US" sz="1800" b="1" u="sng" dirty="0"/>
              <a:t>个类别</a:t>
            </a:r>
            <a:r>
              <a:rPr lang="zh-CN" altLang="en-US" sz="1800" dirty="0"/>
              <a:t>）</a:t>
            </a:r>
            <a:endParaRPr lang="en-US" altLang="zh-CN" sz="1800" dirty="0"/>
          </a:p>
          <a:p>
            <a:r>
              <a:rPr lang="en-US" altLang="zh-CN" sz="1800" b="1" dirty="0">
                <a:solidFill>
                  <a:srgbClr val="FF0000"/>
                </a:solidFill>
              </a:rPr>
              <a:t>Microsoft COCO [18]</a:t>
            </a:r>
            <a:r>
              <a:rPr lang="zh-CN" altLang="en-US" sz="1800" dirty="0"/>
              <a:t>：数据集以</a:t>
            </a:r>
            <a:r>
              <a:rPr lang="en-US" altLang="zh-CN" sz="1800" dirty="0"/>
              <a:t>scene understanding</a:t>
            </a:r>
            <a:r>
              <a:rPr lang="zh-CN" altLang="en-US" sz="1800" dirty="0"/>
              <a:t>为目标，主要从复杂的日常场景中截取，图像中的目标通过精确的</a:t>
            </a:r>
            <a:r>
              <a:rPr lang="en-US" altLang="zh-CN" sz="1800" dirty="0"/>
              <a:t>segmentation</a:t>
            </a:r>
            <a:r>
              <a:rPr lang="zh-CN" altLang="en-US" sz="1800" dirty="0"/>
              <a:t>进行位置的标定。</a:t>
            </a:r>
            <a:r>
              <a:rPr lang="en-US" altLang="zh-CN" sz="1800" dirty="0"/>
              <a:t>Coco</a:t>
            </a:r>
            <a:r>
              <a:rPr lang="zh-CN" altLang="en-US" sz="1800" dirty="0"/>
              <a:t>有</a:t>
            </a:r>
            <a:r>
              <a:rPr lang="en-US" altLang="zh-CN" sz="1800" b="1" u="sng" dirty="0"/>
              <a:t>91</a:t>
            </a:r>
            <a:r>
              <a:rPr lang="zh-CN" altLang="en-US" sz="1800" b="1" u="sng" dirty="0"/>
              <a:t>个类别</a:t>
            </a:r>
            <a:r>
              <a:rPr lang="zh-CN" altLang="en-US" sz="1800" dirty="0"/>
              <a:t>，比</a:t>
            </a:r>
            <a:r>
              <a:rPr lang="en-US" altLang="zh-CN" sz="1800" dirty="0"/>
              <a:t>ImageNet</a:t>
            </a:r>
            <a:r>
              <a:rPr lang="zh-CN" altLang="en-US" sz="1800" dirty="0"/>
              <a:t>规模小，但是比</a:t>
            </a:r>
            <a:r>
              <a:rPr lang="en-US" altLang="zh-CN" sz="1800" dirty="0"/>
              <a:t>PASCAL VOC</a:t>
            </a:r>
            <a:r>
              <a:rPr lang="zh-CN" altLang="en-US" sz="1800" dirty="0"/>
              <a:t>有更多类和图像</a:t>
            </a:r>
            <a:endParaRPr lang="en-US" altLang="zh-CN" sz="1800" dirty="0"/>
          </a:p>
          <a:p>
            <a:endParaRPr lang="en-US" altLang="zh-CN" sz="1800" dirty="0"/>
          </a:p>
          <a:p>
            <a:endParaRPr lang="en-US" altLang="zh-CN" sz="1800" dirty="0"/>
          </a:p>
          <a:p>
            <a:endParaRPr lang="en-US" altLang="zh-CN" sz="1800" dirty="0"/>
          </a:p>
          <a:p>
            <a:endParaRPr lang="en-US" altLang="zh-CN" sz="1800" dirty="0"/>
          </a:p>
          <a:p>
            <a:endParaRPr lang="en-US" altLang="zh-CN" sz="1800" dirty="0"/>
          </a:p>
          <a:p>
            <a:endParaRPr lang="en-US" altLang="zh-CN" sz="1800" dirty="0"/>
          </a:p>
        </p:txBody>
      </p:sp>
      <p:pic>
        <p:nvPicPr>
          <p:cNvPr id="5" name="图片 4">
            <a:extLst>
              <a:ext uri="{FF2B5EF4-FFF2-40B4-BE49-F238E27FC236}">
                <a16:creationId xmlns:a16="http://schemas.microsoft.com/office/drawing/2014/main" xmlns="" id="{01BD0E2E-62F0-4612-809E-6B41FEBACC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3429000"/>
            <a:ext cx="5050825" cy="2577905"/>
          </a:xfrm>
          <a:prstGeom prst="rect">
            <a:avLst/>
          </a:prstGeom>
        </p:spPr>
      </p:pic>
      <p:pic>
        <p:nvPicPr>
          <p:cNvPr id="9" name="图片 8">
            <a:extLst>
              <a:ext uri="{FF2B5EF4-FFF2-40B4-BE49-F238E27FC236}">
                <a16:creationId xmlns:a16="http://schemas.microsoft.com/office/drawing/2014/main" xmlns="" id="{F6D7A5E3-6926-4D4D-BA6F-CA549E5DBA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3002089"/>
            <a:ext cx="5847471" cy="3736336"/>
          </a:xfrm>
          <a:prstGeom prst="rect">
            <a:avLst/>
          </a:prstGeom>
        </p:spPr>
      </p:pic>
    </p:spTree>
    <p:extLst>
      <p:ext uri="{BB962C8B-B14F-4D97-AF65-F5344CB8AC3E}">
        <p14:creationId xmlns:p14="http://schemas.microsoft.com/office/powerpoint/2010/main" val="3296627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F84839AB-70F9-4FFA-AFF7-F60FCFD90447}"/>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xmlns="" id="{72ABC42F-B450-474C-A889-76EC71E35798}"/>
              </a:ext>
            </a:extLst>
          </p:cNvPr>
          <p:cNvSpPr>
            <a:spLocks noGrp="1"/>
          </p:cNvSpPr>
          <p:nvPr>
            <p:ph idx="1"/>
          </p:nvPr>
        </p:nvSpPr>
        <p:spPr>
          <a:xfrm>
            <a:off x="838200" y="1825624"/>
            <a:ext cx="10515600" cy="4926867"/>
          </a:xfrm>
        </p:spPr>
        <p:txBody>
          <a:bodyPr/>
          <a:lstStyle/>
          <a:p>
            <a:pPr latinLnBrk="1"/>
            <a:r>
              <a:rPr lang="en-US" altLang="zh-CN" sz="2000" dirty="0"/>
              <a:t>ImageNet</a:t>
            </a:r>
            <a:r>
              <a:rPr lang="zh-CN" altLang="en-US" sz="2000" dirty="0"/>
              <a:t>：</a:t>
            </a:r>
            <a:r>
              <a:rPr lang="en-US" altLang="zh-CN" sz="2000" dirty="0"/>
              <a:t> </a:t>
            </a:r>
            <a:r>
              <a:rPr lang="en-US" altLang="zh-CN" sz="2000" dirty="0">
                <a:hlinkClick r:id="rId2"/>
              </a:rPr>
              <a:t>https://blog.csdn.net/xingwei_09/article/details/79148294</a:t>
            </a:r>
            <a:endParaRPr lang="en-US" altLang="zh-CN" sz="2000" dirty="0"/>
          </a:p>
          <a:p>
            <a:pPr latinLnBrk="1"/>
            <a:r>
              <a:rPr lang="en-US" altLang="zh-CN" sz="2000" dirty="0"/>
              <a:t>Alex-Net: </a:t>
            </a:r>
            <a:r>
              <a:rPr lang="en-US" altLang="zh-CN" sz="2000" dirty="0">
                <a:hlinkClick r:id="rId3"/>
              </a:rPr>
              <a:t>https://blog.csdn.net/guoyunfei20/article/details/78122504</a:t>
            </a:r>
            <a:endParaRPr lang="en-US" altLang="zh-CN" sz="2000" dirty="0"/>
          </a:p>
          <a:p>
            <a:pPr latinLnBrk="1"/>
            <a:r>
              <a:rPr lang="en-US" altLang="zh-CN" sz="2000" dirty="0"/>
              <a:t>PASCAL VOC: </a:t>
            </a:r>
            <a:r>
              <a:rPr lang="en-US" altLang="zh-CN" sz="2000" dirty="0">
                <a:hlinkClick r:id="rId4"/>
              </a:rPr>
              <a:t>https://blog.csdn.net/weixin_35653315/article/details/71028523</a:t>
            </a:r>
            <a:endParaRPr lang="en-US" altLang="zh-CN" sz="2000" dirty="0"/>
          </a:p>
          <a:p>
            <a:pPr latinLnBrk="1"/>
            <a:r>
              <a:rPr lang="en-US" altLang="zh-CN" sz="2000" dirty="0"/>
              <a:t>Microsoft COCO: </a:t>
            </a:r>
            <a:r>
              <a:rPr lang="en-US" altLang="zh-CN" sz="2000" dirty="0">
                <a:hlinkClick r:id="rId5"/>
              </a:rPr>
              <a:t>https://www.cnblogs.com/geekvc/p/6657369.html</a:t>
            </a:r>
            <a:endParaRPr lang="en-US" altLang="zh-CN" sz="2000" dirty="0"/>
          </a:p>
          <a:p>
            <a:pPr latinLnBrk="1"/>
            <a:r>
              <a:rPr lang="en-US" altLang="zh-CN" sz="2000" dirty="0"/>
              <a:t>Cityscapes: </a:t>
            </a:r>
            <a:r>
              <a:rPr lang="en-US" altLang="zh-CN" sz="2000" dirty="0">
                <a:hlinkClick r:id="rId6"/>
              </a:rPr>
              <a:t>https://www.cityscapes-dataset.com/examples/</a:t>
            </a:r>
            <a:endParaRPr lang="en-US" altLang="zh-CN" sz="2000" dirty="0"/>
          </a:p>
          <a:p>
            <a:pPr latinLnBrk="1"/>
            <a:r>
              <a:rPr lang="en-US" altLang="zh-CN" sz="2000" dirty="0"/>
              <a:t>KITTI: </a:t>
            </a:r>
            <a:r>
              <a:rPr lang="en-US" altLang="zh-CN" sz="2000" dirty="0">
                <a:hlinkClick r:id="rId7"/>
              </a:rPr>
              <a:t>http://www.cvlibs.net/datasets/kitti/index.php</a:t>
            </a:r>
            <a:endParaRPr lang="en-US" altLang="zh-CN" sz="2000" dirty="0"/>
          </a:p>
          <a:p>
            <a:pPr latinLnBrk="1"/>
            <a:r>
              <a:rPr lang="en-US" altLang="zh-CN" sz="2000" dirty="0"/>
              <a:t>NCC: </a:t>
            </a:r>
            <a:r>
              <a:rPr lang="en-US" altLang="zh-CN" sz="2000" dirty="0">
                <a:hlinkClick r:id="rId8"/>
              </a:rPr>
              <a:t>https://www.cnblogs.com/YiXiaoZhou/p/5998153.html</a:t>
            </a:r>
            <a:endParaRPr lang="en-US" altLang="zh-CN" sz="2000" dirty="0"/>
          </a:p>
          <a:p>
            <a:pPr latinLnBrk="1"/>
            <a:r>
              <a:rPr lang="en-US" altLang="zh-CN" sz="2000" dirty="0"/>
              <a:t>FFT</a:t>
            </a:r>
            <a:r>
              <a:rPr lang="zh-CN" altLang="en-US" sz="2000" dirty="0"/>
              <a:t>：</a:t>
            </a:r>
            <a:r>
              <a:rPr lang="en-US" altLang="zh-CN" sz="2000" dirty="0"/>
              <a:t> </a:t>
            </a:r>
            <a:r>
              <a:rPr lang="en-US" altLang="zh-CN" sz="2000" dirty="0">
                <a:hlinkClick r:id="rId9"/>
              </a:rPr>
              <a:t>https://blog.csdn.net/WADuan2/article/details/79529900</a:t>
            </a:r>
            <a:endParaRPr lang="en-US" altLang="zh-CN" sz="2000" dirty="0"/>
          </a:p>
          <a:p>
            <a:pPr latinLnBrk="1"/>
            <a:r>
              <a:rPr lang="en-US" altLang="zh-CN" sz="2000" dirty="0"/>
              <a:t>Potts: </a:t>
            </a:r>
            <a:r>
              <a:rPr lang="en-US" altLang="zh-CN" sz="2000" dirty="0">
                <a:hlinkClick r:id="rId10"/>
              </a:rPr>
              <a:t>https://en.wikipedia.org/wiki/Potts_model</a:t>
            </a:r>
            <a:endParaRPr lang="en-US" altLang="zh-CN" sz="2000" dirty="0"/>
          </a:p>
          <a:p>
            <a:pPr latinLnBrk="1"/>
            <a:r>
              <a:rPr lang="zh-CN" altLang="en-US" sz="2000" dirty="0"/>
              <a:t>形态学算子：</a:t>
            </a:r>
            <a:r>
              <a:rPr lang="en-US" altLang="zh-CN" sz="2000" dirty="0">
                <a:hlinkClick r:id="rId11"/>
              </a:rPr>
              <a:t>http://www.cnblogs.com/max198727/p/3696530.html</a:t>
            </a:r>
            <a:endParaRPr lang="en-US" altLang="zh-CN" sz="2000" dirty="0"/>
          </a:p>
          <a:p>
            <a:pPr latinLnBrk="1"/>
            <a:endParaRPr lang="en-US" altLang="zh-CN" sz="2000" dirty="0"/>
          </a:p>
          <a:p>
            <a:pPr latinLnBrk="1"/>
            <a:endParaRPr lang="en-US" altLang="zh-CN" sz="2000" dirty="0"/>
          </a:p>
          <a:p>
            <a:pPr latinLnBrk="1"/>
            <a:endParaRPr lang="en-US" altLang="zh-CN" sz="2000" dirty="0"/>
          </a:p>
          <a:p>
            <a:pPr latinLnBrk="1"/>
            <a:endParaRPr lang="en-US" altLang="zh-CN" dirty="0"/>
          </a:p>
          <a:p>
            <a:pPr latinLnBrk="1"/>
            <a:endParaRPr lang="en-US" altLang="zh-CN" dirty="0"/>
          </a:p>
          <a:p>
            <a:pPr latinLnBrk="1"/>
            <a:endParaRPr lang="zh-CN" altLang="en-US" dirty="0"/>
          </a:p>
        </p:txBody>
      </p:sp>
    </p:spTree>
    <p:extLst>
      <p:ext uri="{BB962C8B-B14F-4D97-AF65-F5344CB8AC3E}">
        <p14:creationId xmlns:p14="http://schemas.microsoft.com/office/powerpoint/2010/main" val="4149055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1. Introduction</a:t>
            </a:r>
            <a:endParaRPr lang="zh-CN" altLang="en-US" dirty="0"/>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90688"/>
            <a:ext cx="10515600" cy="4802187"/>
          </a:xfrm>
        </p:spPr>
        <p:txBody>
          <a:bodyPr>
            <a:noAutofit/>
          </a:bodyPr>
          <a:lstStyle/>
          <a:p>
            <a:r>
              <a:rPr lang="en-US" altLang="zh-CN" sz="1800" b="1" dirty="0">
                <a:solidFill>
                  <a:srgbClr val="FF0000"/>
                </a:solidFill>
              </a:rPr>
              <a:t>KITTI [12]</a:t>
            </a:r>
            <a:r>
              <a:rPr lang="zh-CN" altLang="en-US" sz="1800" dirty="0"/>
              <a:t>：是目前国际上最大的自动驾驶场景下的计算机视觉算法评测数据集。用于评测目标（机动车、非机动车、行人等）检测、目标跟踪、路面分割等计算机视觉技术在车载环境下的性能。</a:t>
            </a:r>
            <a:endParaRPr lang="en-US" altLang="zh-CN" sz="1800" dirty="0"/>
          </a:p>
          <a:p>
            <a:r>
              <a:rPr lang="en-US" altLang="zh-CN" sz="1800" b="1" dirty="0">
                <a:solidFill>
                  <a:srgbClr val="FF0000"/>
                </a:solidFill>
              </a:rPr>
              <a:t>Cityscapes [8]</a:t>
            </a:r>
            <a:r>
              <a:rPr lang="zh-CN" altLang="en-US" sz="1800" dirty="0"/>
              <a:t>：由奔驰主推，提供无人驾驶环境下的图像分割数据集。用于评估视觉算法在城区场景语义理解方面的性能。</a:t>
            </a:r>
            <a:endParaRPr lang="en-US" altLang="zh-CN" sz="1800" dirty="0"/>
          </a:p>
          <a:p>
            <a:endParaRPr lang="en-US" altLang="zh-CN" sz="1800" dirty="0"/>
          </a:p>
          <a:p>
            <a:endParaRPr lang="en-US" altLang="zh-CN" sz="1800" dirty="0"/>
          </a:p>
          <a:p>
            <a:endParaRPr lang="en-US" altLang="zh-CN" sz="1800" dirty="0"/>
          </a:p>
          <a:p>
            <a:endParaRPr lang="en-US" altLang="zh-CN" sz="1800" dirty="0"/>
          </a:p>
          <a:p>
            <a:endParaRPr lang="en-US" altLang="zh-CN" sz="1800" dirty="0"/>
          </a:p>
          <a:p>
            <a:r>
              <a:rPr lang="en-US" altLang="zh-CN" sz="1800" dirty="0"/>
              <a:t>However, current large scale datasets suffer from </a:t>
            </a:r>
            <a:r>
              <a:rPr lang="en-US" altLang="zh-CN" sz="1800" b="1" dirty="0"/>
              <a:t>two shortcomings</a:t>
            </a:r>
            <a:r>
              <a:rPr lang="zh-CN" altLang="en-US" sz="1800" dirty="0"/>
              <a:t>：</a:t>
            </a:r>
            <a:endParaRPr lang="en-US" altLang="zh-CN" sz="1800" dirty="0"/>
          </a:p>
          <a:p>
            <a:r>
              <a:rPr lang="en-US" altLang="zh-CN" sz="1800" dirty="0"/>
              <a:t>First, they have been captured by a small set of sensors with similar perspectives of the world, e.g., internet photos for ImageNet</a:t>
            </a:r>
          </a:p>
          <a:p>
            <a:r>
              <a:rPr lang="en-US" altLang="zh-CN" sz="1800" dirty="0"/>
              <a:t>Second, they do not contain rich semantics and 3D information at a large-scale</a:t>
            </a:r>
          </a:p>
          <a:p>
            <a:endParaRPr lang="en-US" altLang="zh-CN" sz="1800" dirty="0"/>
          </a:p>
          <a:p>
            <a:endParaRPr lang="en-US" altLang="zh-CN" sz="1800" dirty="0"/>
          </a:p>
          <a:p>
            <a:endParaRPr lang="en-US" altLang="zh-CN" sz="1800" dirty="0"/>
          </a:p>
          <a:p>
            <a:endParaRPr lang="en-US" altLang="zh-CN" sz="1800" dirty="0"/>
          </a:p>
          <a:p>
            <a:endParaRPr lang="en-US" altLang="zh-CN" sz="1800" dirty="0"/>
          </a:p>
          <a:p>
            <a:endParaRPr lang="en-US" altLang="zh-CN" sz="1800" dirty="0"/>
          </a:p>
          <a:p>
            <a:endParaRPr lang="en-US" altLang="zh-CN" sz="1800" dirty="0"/>
          </a:p>
        </p:txBody>
      </p:sp>
      <p:pic>
        <p:nvPicPr>
          <p:cNvPr id="11" name="图片 10">
            <a:extLst>
              <a:ext uri="{FF2B5EF4-FFF2-40B4-BE49-F238E27FC236}">
                <a16:creationId xmlns:a16="http://schemas.microsoft.com/office/drawing/2014/main" xmlns="" id="{7FE8B797-4411-4045-B6C1-0D89ED7DB4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073" y="2861506"/>
            <a:ext cx="11895853" cy="1865238"/>
          </a:xfrm>
          <a:prstGeom prst="rect">
            <a:avLst/>
          </a:prstGeom>
        </p:spPr>
      </p:pic>
    </p:spTree>
    <p:extLst>
      <p:ext uri="{BB962C8B-B14F-4D97-AF65-F5344CB8AC3E}">
        <p14:creationId xmlns:p14="http://schemas.microsoft.com/office/powerpoint/2010/main" val="1171466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1. Introduction</a:t>
            </a:r>
            <a:endParaRPr lang="zh-CN" altLang="en-US" dirty="0"/>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825625"/>
            <a:ext cx="10515600" cy="4667250"/>
          </a:xfrm>
        </p:spPr>
        <p:txBody>
          <a:bodyPr>
            <a:normAutofit/>
          </a:bodyPr>
          <a:lstStyle/>
          <a:p>
            <a:endParaRPr lang="en-US" altLang="zh-CN" sz="2000" dirty="0"/>
          </a:p>
          <a:p>
            <a:r>
              <a:rPr lang="en-US" altLang="zh-CN" sz="2000" b="1" dirty="0"/>
              <a:t>Achievement:</a:t>
            </a:r>
          </a:p>
          <a:p>
            <a:r>
              <a:rPr lang="en-US" altLang="zh-CN" sz="2000" dirty="0"/>
              <a:t>we have created the Toronto City benchmark, covering the full greater Toronto area (GTA) with 712.5km2 of land, 8439km of road and around 400,000 buildings. </a:t>
            </a:r>
          </a:p>
          <a:p>
            <a:r>
              <a:rPr lang="en-US" altLang="zh-CN" sz="2000" dirty="0"/>
              <a:t> </a:t>
            </a:r>
            <a:r>
              <a:rPr lang="en-US" altLang="zh-CN" sz="2000" b="1" dirty="0"/>
              <a:t>Dataset -- different views of the city:</a:t>
            </a:r>
          </a:p>
          <a:p>
            <a:r>
              <a:rPr lang="en-US" altLang="zh-CN" sz="2000" dirty="0"/>
              <a:t>We have gathered a wide range of views of the city: </a:t>
            </a:r>
          </a:p>
          <a:p>
            <a:pPr>
              <a:buFont typeface="Wingdings" panose="05000000000000000000" pitchFamily="2" charset="2"/>
              <a:buChar char="Ø"/>
            </a:pPr>
            <a:r>
              <a:rPr lang="en-US" altLang="zh-CN" sz="2000" dirty="0"/>
              <a:t>From the overhead perspective, we have aerial images captured during four different years as well as LIDAR from airborne. </a:t>
            </a:r>
          </a:p>
          <a:p>
            <a:pPr>
              <a:buFont typeface="Wingdings" panose="05000000000000000000" pitchFamily="2" charset="2"/>
              <a:buChar char="Ø"/>
            </a:pPr>
            <a:r>
              <a:rPr lang="en-US" altLang="zh-CN" sz="2000" dirty="0"/>
              <a:t>From the ground, we have HD panoramas as well as stereo, </a:t>
            </a:r>
            <a:r>
              <a:rPr lang="en-US" altLang="zh-CN" sz="2000" dirty="0" err="1"/>
              <a:t>Velodyne</a:t>
            </a:r>
            <a:r>
              <a:rPr lang="en-US" altLang="zh-CN" sz="2000" dirty="0"/>
              <a:t> LIDAR and Go-pro data captured from a moving vehicle driving around in the city. </a:t>
            </a:r>
          </a:p>
          <a:p>
            <a:pPr>
              <a:buFont typeface="Wingdings" panose="05000000000000000000" pitchFamily="2" charset="2"/>
              <a:buChar char="Ø"/>
            </a:pPr>
            <a:r>
              <a:rPr lang="en-US" altLang="zh-CN" sz="2000" dirty="0"/>
              <a:t>We are also augmenting the dataset with a 3D camera as well as imagery captured from drones. </a:t>
            </a:r>
          </a:p>
        </p:txBody>
      </p:sp>
    </p:spTree>
    <p:extLst>
      <p:ext uri="{BB962C8B-B14F-4D97-AF65-F5344CB8AC3E}">
        <p14:creationId xmlns:p14="http://schemas.microsoft.com/office/powerpoint/2010/main" val="1672629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1. Introduction</a:t>
            </a:r>
            <a:endParaRPr lang="zh-CN" altLang="en-US" dirty="0"/>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90688"/>
            <a:ext cx="10964594" cy="4828393"/>
          </a:xfrm>
        </p:spPr>
        <p:txBody>
          <a:bodyPr>
            <a:normAutofit/>
          </a:bodyPr>
          <a:lstStyle/>
          <a:p>
            <a:r>
              <a:rPr lang="en-US" altLang="zh-CN" sz="2000" b="1" dirty="0"/>
              <a:t>Challenge:</a:t>
            </a:r>
          </a:p>
          <a:p>
            <a:r>
              <a:rPr lang="en-US" altLang="zh-CN" sz="2000" dirty="0"/>
              <a:t>One of the main challenges in creating </a:t>
            </a:r>
            <a:r>
              <a:rPr lang="en-US" altLang="zh-CN" sz="2000" dirty="0" err="1"/>
              <a:t>TorontoCity</a:t>
            </a:r>
            <a:r>
              <a:rPr lang="en-US" altLang="zh-CN" sz="2000" dirty="0"/>
              <a:t> was aligning the maps to all data sources such that the maps can produce accurate ground truth. While the aerial data was perfectly aligned, this is not the case of the panoramas where </a:t>
            </a:r>
            <a:r>
              <a:rPr lang="en-US" altLang="zh-CN" sz="2000" dirty="0" err="1"/>
              <a:t>geolocalization</a:t>
            </a:r>
            <a:r>
              <a:rPr lang="en-US" altLang="zh-CN" sz="2000" dirty="0"/>
              <a:t> is fairly noisy. </a:t>
            </a:r>
          </a:p>
          <a:p>
            <a:r>
              <a:rPr lang="en-US" altLang="zh-CN" sz="2000" b="1" dirty="0"/>
              <a:t>Solution:</a:t>
            </a:r>
            <a:endParaRPr lang="en-US" altLang="zh-CN" sz="2000" dirty="0"/>
          </a:p>
          <a:p>
            <a:r>
              <a:rPr lang="en-US" altLang="zh-CN" sz="2000" dirty="0"/>
              <a:t>To alleviate this problem, we have created a set of tools which allow us to reduce the labeling task to a simple veriﬁcation process, speeding up labeling, thus making </a:t>
            </a:r>
            <a:r>
              <a:rPr lang="en-US" altLang="zh-CN" sz="2000" dirty="0" err="1"/>
              <a:t>TorontoCity</a:t>
            </a:r>
            <a:r>
              <a:rPr lang="en-US" altLang="zh-CN" sz="2000" dirty="0"/>
              <a:t> possible.</a:t>
            </a:r>
          </a:p>
          <a:p>
            <a:r>
              <a:rPr lang="en-US" altLang="zh-CN" sz="2000" b="1" dirty="0"/>
              <a:t>Conclusion:</a:t>
            </a:r>
          </a:p>
          <a:p>
            <a:r>
              <a:rPr lang="en-US" altLang="zh-CN" sz="2000" dirty="0"/>
              <a:t>We perform a pilot study using the aerial images captured in 2011 as well as the ground panoramas. Our experiments show that:</a:t>
            </a:r>
          </a:p>
          <a:p>
            <a:pPr>
              <a:buFont typeface="Wingdings" panose="05000000000000000000" pitchFamily="2" charset="2"/>
              <a:buChar char="Ø"/>
            </a:pPr>
            <a:r>
              <a:rPr lang="en-US" altLang="zh-CN" sz="2000" dirty="0"/>
              <a:t>State-of-the-art methods work well on some tasks, such as semantic segmentation and scene classiﬁcation.</a:t>
            </a:r>
          </a:p>
          <a:p>
            <a:pPr>
              <a:buFont typeface="Wingdings" panose="05000000000000000000" pitchFamily="2" charset="2"/>
              <a:buChar char="Ø"/>
            </a:pPr>
            <a:r>
              <a:rPr lang="en-US" altLang="zh-CN" sz="2000" dirty="0"/>
              <a:t>However, tasks such as instance segmentation, contour extraction and height estimation remain an open challenge.</a:t>
            </a:r>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pPr>
              <a:buFont typeface="Wingdings" panose="05000000000000000000" pitchFamily="2" charset="2"/>
              <a:buChar char="Ø"/>
            </a:pPr>
            <a:endParaRPr lang="en-US" altLang="zh-CN" sz="2000" dirty="0"/>
          </a:p>
          <a:p>
            <a:pPr>
              <a:buFont typeface="Wingdings" panose="05000000000000000000" pitchFamily="2" charset="2"/>
              <a:buChar char="Ø"/>
            </a:pPr>
            <a:endParaRPr lang="zh-CN" altLang="en-US" sz="2000" dirty="0"/>
          </a:p>
        </p:txBody>
      </p:sp>
    </p:spTree>
    <p:extLst>
      <p:ext uri="{BB962C8B-B14F-4D97-AF65-F5344CB8AC3E}">
        <p14:creationId xmlns:p14="http://schemas.microsoft.com/office/powerpoint/2010/main" val="3699069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1. Introduction</a:t>
            </a:r>
            <a:endParaRPr lang="zh-CN" altLang="en-US" dirty="0"/>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690688"/>
            <a:ext cx="10964594" cy="4828393"/>
          </a:xfrm>
        </p:spPr>
        <p:txBody>
          <a:bodyPr>
            <a:normAutofit/>
          </a:bodyPr>
          <a:lstStyle/>
          <a:p>
            <a:r>
              <a:rPr lang="en-US" altLang="zh-CN" sz="2000" b="1" dirty="0"/>
              <a:t>Future:</a:t>
            </a:r>
          </a:p>
          <a:p>
            <a:r>
              <a:rPr lang="en-US" altLang="zh-CN" sz="2000" dirty="0"/>
              <a:t>We believe our benchmark provides a great platform for developing and evaluating new ideas, particularly techniques that can leverage different view points of the world.</a:t>
            </a:r>
          </a:p>
          <a:p>
            <a:r>
              <a:rPr lang="en-US" altLang="zh-CN" sz="2000" b="1" dirty="0"/>
              <a:t>Plan:</a:t>
            </a:r>
            <a:endParaRPr lang="en-US" altLang="zh-CN" sz="2000" dirty="0"/>
          </a:p>
          <a:p>
            <a:r>
              <a:rPr lang="en-US" altLang="zh-CN" sz="2000" dirty="0"/>
              <a:t>We plan to extend the current set of benchmarks in the near future with tasks such as building reconstruction, facade parsing, tree detection and tree species classiﬁcation as well as trafﬁc lights and trafﬁc sign detection, for which our maps provide accurate ground truth.</a:t>
            </a:r>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pPr>
              <a:buFont typeface="Wingdings" panose="05000000000000000000" pitchFamily="2" charset="2"/>
              <a:buChar char="Ø"/>
            </a:pPr>
            <a:endParaRPr lang="en-US" altLang="zh-CN" sz="2000" dirty="0"/>
          </a:p>
          <a:p>
            <a:pPr>
              <a:buFont typeface="Wingdings" panose="05000000000000000000" pitchFamily="2" charset="2"/>
              <a:buChar char="Ø"/>
            </a:pPr>
            <a:endParaRPr lang="zh-CN" altLang="en-US" sz="2000" dirty="0"/>
          </a:p>
        </p:txBody>
      </p:sp>
    </p:spTree>
    <p:extLst>
      <p:ext uri="{BB962C8B-B14F-4D97-AF65-F5344CB8AC3E}">
        <p14:creationId xmlns:p14="http://schemas.microsoft.com/office/powerpoint/2010/main" val="207330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200DBD-AF82-4B2C-ACCE-C64126A5D00D}"/>
              </a:ext>
            </a:extLst>
          </p:cNvPr>
          <p:cNvSpPr>
            <a:spLocks noGrp="1"/>
          </p:cNvSpPr>
          <p:nvPr>
            <p:ph type="title"/>
          </p:nvPr>
        </p:nvSpPr>
        <p:spPr/>
        <p:txBody>
          <a:bodyPr/>
          <a:lstStyle/>
          <a:p>
            <a:r>
              <a:rPr lang="en-US" altLang="zh-CN" dirty="0"/>
              <a:t>1. Introduction</a:t>
            </a:r>
            <a:endParaRPr lang="zh-CN" altLang="en-US" dirty="0"/>
          </a:p>
        </p:txBody>
      </p:sp>
      <p:sp>
        <p:nvSpPr>
          <p:cNvPr id="3" name="内容占位符 2">
            <a:extLst>
              <a:ext uri="{FF2B5EF4-FFF2-40B4-BE49-F238E27FC236}">
                <a16:creationId xmlns:a16="http://schemas.microsoft.com/office/drawing/2014/main" xmlns="" id="{CD075AA9-8090-4483-ABE9-9696F750AA6D}"/>
              </a:ext>
            </a:extLst>
          </p:cNvPr>
          <p:cNvSpPr>
            <a:spLocks noGrp="1"/>
          </p:cNvSpPr>
          <p:nvPr>
            <p:ph idx="1"/>
          </p:nvPr>
        </p:nvSpPr>
        <p:spPr>
          <a:xfrm>
            <a:off x="838200" y="1825624"/>
            <a:ext cx="10964594" cy="4828393"/>
          </a:xfrm>
        </p:spPr>
        <p:txBody>
          <a:bodyPr>
            <a:normAutofit/>
          </a:bodyPr>
          <a:lstStyle/>
          <a:p>
            <a:endParaRPr lang="en-US" altLang="zh-CN" sz="2000" dirty="0"/>
          </a:p>
          <a:p>
            <a:pPr>
              <a:buFont typeface="Wingdings" panose="05000000000000000000" pitchFamily="2" charset="2"/>
              <a:buChar char="Ø"/>
            </a:pPr>
            <a:endParaRPr lang="en-US" altLang="zh-CN" sz="2000" dirty="0"/>
          </a:p>
          <a:p>
            <a:pPr>
              <a:buFont typeface="Wingdings" panose="05000000000000000000" pitchFamily="2" charset="2"/>
              <a:buChar char="Ø"/>
            </a:pPr>
            <a:endParaRPr lang="zh-CN" altLang="en-US" sz="2000" dirty="0"/>
          </a:p>
        </p:txBody>
      </p:sp>
      <p:pic>
        <p:nvPicPr>
          <p:cNvPr id="5" name="图片 4">
            <a:extLst>
              <a:ext uri="{FF2B5EF4-FFF2-40B4-BE49-F238E27FC236}">
                <a16:creationId xmlns:a16="http://schemas.microsoft.com/office/drawing/2014/main" xmlns="" id="{2B99743B-672F-499C-9E01-C058EA27C2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1429985"/>
            <a:ext cx="10106465" cy="5224032"/>
          </a:xfrm>
          <a:prstGeom prst="rect">
            <a:avLst/>
          </a:prstGeom>
        </p:spPr>
      </p:pic>
    </p:spTree>
    <p:extLst>
      <p:ext uri="{BB962C8B-B14F-4D97-AF65-F5344CB8AC3E}">
        <p14:creationId xmlns:p14="http://schemas.microsoft.com/office/powerpoint/2010/main" val="341661605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1575</TotalTime>
  <Words>4294</Words>
  <Application>Microsoft Office PowerPoint</Application>
  <PresentationFormat>宽屏</PresentationFormat>
  <Paragraphs>316</Paragraphs>
  <Slides>40</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40</vt:i4>
      </vt:variant>
    </vt:vector>
  </HeadingPairs>
  <TitlesOfParts>
    <vt:vector size="46" baseType="lpstr">
      <vt:lpstr>等线</vt:lpstr>
      <vt:lpstr>等线 Light</vt:lpstr>
      <vt:lpstr>Arial</vt:lpstr>
      <vt:lpstr>Cambria Math</vt:lpstr>
      <vt:lpstr>Wingdings</vt:lpstr>
      <vt:lpstr>Office 主题​​</vt:lpstr>
      <vt:lpstr>TorontoCity: Seeing the World with a Million Eyes </vt:lpstr>
      <vt:lpstr>Abstract</vt:lpstr>
      <vt:lpstr>1. Introduction</vt:lpstr>
      <vt:lpstr>1. Introduction</vt:lpstr>
      <vt:lpstr>1. Introduction</vt:lpstr>
      <vt:lpstr>1. Introduction</vt:lpstr>
      <vt:lpstr>1. Introduction</vt:lpstr>
      <vt:lpstr>1. Introduction</vt:lpstr>
      <vt:lpstr>1. Introduction</vt:lpstr>
      <vt:lpstr>2.Related Work</vt:lpstr>
      <vt:lpstr>2.Related Work</vt:lpstr>
      <vt:lpstr>2.Related Work</vt:lpstr>
      <vt:lpstr>3.TorontoCity at a Glimpse</vt:lpstr>
      <vt:lpstr>3.TorontoCity at a Glimpse</vt:lpstr>
      <vt:lpstr>3.TorontoCity at a Glimpse</vt:lpstr>
      <vt:lpstr>3.TorontoCity at a Glimpse</vt:lpstr>
      <vt:lpstr>3.TorontoCity at a Glimpse</vt:lpstr>
      <vt:lpstr>4.Maps for Creating Large Scale Benchmarks </vt:lpstr>
      <vt:lpstr>4.Maps for Creating Large Scale Benchmarks </vt:lpstr>
      <vt:lpstr>4.Maps for Creating Large Scale Benchmarks </vt:lpstr>
      <vt:lpstr>4.Maps for Creating Large Scale Benchmarks </vt:lpstr>
      <vt:lpstr>4.Maps for Creating Large Scale Benchmarks </vt:lpstr>
      <vt:lpstr>4.Maps for Creating Large Scale Benchmarks </vt:lpstr>
      <vt:lpstr>4.Maps for Creating Large Scale Benchmarks </vt:lpstr>
      <vt:lpstr>4.Maps for Creating Large Scale Benchmarks </vt:lpstr>
      <vt:lpstr>4.Maps for Creating Large Scale Benchmarks </vt:lpstr>
      <vt:lpstr>5.Benchmark Tasks and Metrics</vt:lpstr>
      <vt:lpstr>5.Benchmark Tasks and Metrics</vt:lpstr>
      <vt:lpstr>5.Benchmark Tasks and Metrics</vt:lpstr>
      <vt:lpstr>5.Benchmark Tasks and Metrics</vt:lpstr>
      <vt:lpstr>6.Experimental Evaluation</vt:lpstr>
      <vt:lpstr>6.Experimental Evaluation</vt:lpstr>
      <vt:lpstr>6.Experimental Evaluation</vt:lpstr>
      <vt:lpstr>6.Experimental Evaluation</vt:lpstr>
      <vt:lpstr>6.Experimental Evaluation</vt:lpstr>
      <vt:lpstr>6.Experimental Evaluation</vt:lpstr>
      <vt:lpstr>6.Experimental Evaluation</vt:lpstr>
      <vt:lpstr>6.Experimental Evaluation</vt:lpstr>
      <vt:lpstr>6.Experimental Evaluation</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TorontoCity: Seeing the World with a Million Eyes </dc:title>
  <dc:creator>Administrator</dc:creator>
  <cp:lastModifiedBy>XingWenbiao</cp:lastModifiedBy>
  <cp:revision>73</cp:revision>
  <dcterms:created xsi:type="dcterms:W3CDTF">2018-10-22T13:49:35Z</dcterms:created>
  <dcterms:modified xsi:type="dcterms:W3CDTF">2019-04-03T09:21:49Z</dcterms:modified>
</cp:coreProperties>
</file>

<file path=docProps/thumbnail.jpeg>
</file>